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99" r:id="rId4"/>
    <p:sldId id="290" r:id="rId5"/>
    <p:sldId id="301" r:id="rId6"/>
    <p:sldId id="291" r:id="rId7"/>
    <p:sldId id="259" r:id="rId8"/>
    <p:sldId id="300" r:id="rId9"/>
    <p:sldId id="266" r:id="rId10"/>
    <p:sldId id="268" r:id="rId11"/>
    <p:sldId id="270" r:id="rId12"/>
    <p:sldId id="271" r:id="rId13"/>
    <p:sldId id="272" r:id="rId14"/>
    <p:sldId id="273" r:id="rId15"/>
    <p:sldId id="274" r:id="rId16"/>
    <p:sldId id="275" r:id="rId17"/>
    <p:sldId id="279" r:id="rId18"/>
    <p:sldId id="303" r:id="rId19"/>
    <p:sldId id="305" r:id="rId20"/>
    <p:sldId id="306" r:id="rId21"/>
    <p:sldId id="298" r:id="rId22"/>
    <p:sldId id="302" r:id="rId23"/>
    <p:sldId id="277" r:id="rId24"/>
    <p:sldId id="280" r:id="rId25"/>
    <p:sldId id="281" r:id="rId26"/>
    <p:sldId id="282" r:id="rId27"/>
    <p:sldId id="284" r:id="rId28"/>
    <p:sldId id="285" r:id="rId29"/>
    <p:sldId id="286" r:id="rId30"/>
    <p:sldId id="287" r:id="rId31"/>
    <p:sldId id="283" r:id="rId32"/>
    <p:sldId id="293" r:id="rId33"/>
    <p:sldId id="294" r:id="rId34"/>
    <p:sldId id="295" r:id="rId35"/>
    <p:sldId id="297" r:id="rId3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72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UY"/>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A376D7-0515-4C0E-B630-7DF91DE2B950}" type="datetimeFigureOut">
              <a:rPr lang="es-UY" smtClean="0"/>
              <a:pPr/>
              <a:t>2/3/2023</a:t>
            </a:fld>
            <a:endParaRPr lang="es-UY"/>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UY"/>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UY"/>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2245A3-4E7C-4F61-9A7F-1175217171A5}" type="slidenum">
              <a:rPr lang="es-UY" smtClean="0"/>
              <a:pPr/>
              <a:t>‹Nº›</a:t>
            </a:fld>
            <a:endParaRPr lang="es-UY"/>
          </a:p>
        </p:txBody>
      </p:sp>
    </p:spTree>
    <p:extLst>
      <p:ext uri="{BB962C8B-B14F-4D97-AF65-F5344CB8AC3E}">
        <p14:creationId xmlns:p14="http://schemas.microsoft.com/office/powerpoint/2010/main" val="2677640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eandalucia.ccoo.es/docu/p5sd4921.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unach-tic-5a-gperez.blogspot.com/2016/10/resumen-de-las-actividades-y-recursos.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si.ua.es/es/moodle/actividades/actividades.htm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unach-tic-5a-gperez.blogspot.com/2016/10/resumen-de-las-actividades-y-recursos.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si.ua.es/es/moodle/actividades/actividades.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va.udelar.edu.uy/mod/page/view.php?id=207631"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va.udelar.edu.uy/mod/page/view.php?id=207631"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va.udelar.edu.uy/mod/page/view.php?id=207631"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B2245A3-4E7C-4F61-9A7F-1175217171A5}" type="slidenum">
              <a:rPr lang="es-UY" smtClean="0"/>
              <a:pPr/>
              <a:t>1</a:t>
            </a:fld>
            <a:endParaRPr lang="es-UY"/>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hlinkClick r:id="rId3"/>
              </a:rPr>
              <a:t>https://www.feandalucia.ccoo.es/docu/p5sd4921.pdf</a:t>
            </a:r>
            <a:endParaRPr lang="es-ES" dirty="0"/>
          </a:p>
        </p:txBody>
      </p:sp>
      <p:sp>
        <p:nvSpPr>
          <p:cNvPr id="4" name="3 Marcador de número de diapositiva"/>
          <p:cNvSpPr>
            <a:spLocks noGrp="1"/>
          </p:cNvSpPr>
          <p:nvPr>
            <p:ph type="sldNum" sz="quarter" idx="10"/>
          </p:nvPr>
        </p:nvSpPr>
        <p:spPr/>
        <p:txBody>
          <a:bodyPr/>
          <a:lstStyle/>
          <a:p>
            <a:fld id="{CB2245A3-4E7C-4F61-9A7F-1175217171A5}" type="slidenum">
              <a:rPr lang="es-UY" smtClean="0"/>
              <a:pPr/>
              <a:t>3</a:t>
            </a:fld>
            <a:endParaRPr lang="es-UY"/>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fld id="{CB2245A3-4E7C-4F61-9A7F-1175217171A5}" type="slidenum">
              <a:rPr lang="es-UY" smtClean="0"/>
              <a:pPr/>
              <a:t>9</a:t>
            </a:fld>
            <a:endParaRPr lang="es-UY"/>
          </a:p>
        </p:txBody>
      </p:sp>
    </p:spTree>
    <p:extLst>
      <p:ext uri="{BB962C8B-B14F-4D97-AF65-F5344CB8AC3E}">
        <p14:creationId xmlns:p14="http://schemas.microsoft.com/office/powerpoint/2010/main" val="356929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UY" dirty="0">
                <a:hlinkClick r:id="rId3"/>
              </a:rPr>
              <a:t>http://unach-tic-5a-gperez.blogspot.com/2016/10/resumen-de-las-actividades-y-recursos.html</a:t>
            </a:r>
            <a:endParaRPr lang="es-UY" dirty="0"/>
          </a:p>
          <a:p>
            <a:endParaRPr lang="es-UY" dirty="0">
              <a:hlinkClick r:id="rId4"/>
            </a:endParaRPr>
          </a:p>
          <a:p>
            <a:r>
              <a:rPr lang="es-UY" dirty="0">
                <a:hlinkClick r:id="rId4"/>
              </a:rPr>
              <a:t>https://si.ua.es/es/moodle/actividades/actividades.html</a:t>
            </a:r>
            <a:endParaRPr lang="es-UY" dirty="0"/>
          </a:p>
          <a:p>
            <a:endParaRPr lang="es-UY" dirty="0"/>
          </a:p>
          <a:p>
            <a:endParaRPr lang="es-UY" dirty="0"/>
          </a:p>
        </p:txBody>
      </p:sp>
      <p:sp>
        <p:nvSpPr>
          <p:cNvPr id="4" name="3 Marcador de número de diapositiva"/>
          <p:cNvSpPr>
            <a:spLocks noGrp="1"/>
          </p:cNvSpPr>
          <p:nvPr>
            <p:ph type="sldNum" sz="quarter" idx="10"/>
          </p:nvPr>
        </p:nvSpPr>
        <p:spPr/>
        <p:txBody>
          <a:bodyPr/>
          <a:lstStyle/>
          <a:p>
            <a:fld id="{CB2245A3-4E7C-4F61-9A7F-1175217171A5}" type="slidenum">
              <a:rPr lang="es-UY" smtClean="0"/>
              <a:pPr/>
              <a:t>21</a:t>
            </a:fld>
            <a:endParaRPr lang="es-UY"/>
          </a:p>
        </p:txBody>
      </p:sp>
    </p:spTree>
    <p:extLst>
      <p:ext uri="{BB962C8B-B14F-4D97-AF65-F5344CB8AC3E}">
        <p14:creationId xmlns:p14="http://schemas.microsoft.com/office/powerpoint/2010/main" val="90625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UY">
                <a:hlinkClick r:id="rId3"/>
              </a:rPr>
              <a:t>http://unach-tic-5a-gperez.blogspot.com/2016/10/resumen-de-las-actividades-y-recursos.html</a:t>
            </a:r>
            <a:endParaRPr lang="es-UY"/>
          </a:p>
          <a:p>
            <a:endParaRPr lang="es-UY">
              <a:hlinkClick r:id="rId4"/>
            </a:endParaRPr>
          </a:p>
          <a:p>
            <a:r>
              <a:rPr lang="es-UY" dirty="0">
                <a:hlinkClick r:id="rId4"/>
              </a:rPr>
              <a:t>https://si.ua.es/es/moodle/actividades/actividades.html</a:t>
            </a:r>
            <a:endParaRPr lang="es-UY" dirty="0"/>
          </a:p>
          <a:p>
            <a:endParaRPr lang="es-UY" dirty="0"/>
          </a:p>
          <a:p>
            <a:endParaRPr lang="es-UY" dirty="0"/>
          </a:p>
        </p:txBody>
      </p:sp>
      <p:sp>
        <p:nvSpPr>
          <p:cNvPr id="4" name="3 Marcador de número de diapositiva"/>
          <p:cNvSpPr>
            <a:spLocks noGrp="1"/>
          </p:cNvSpPr>
          <p:nvPr>
            <p:ph type="sldNum" sz="quarter" idx="10"/>
          </p:nvPr>
        </p:nvSpPr>
        <p:spPr/>
        <p:txBody>
          <a:bodyPr/>
          <a:lstStyle/>
          <a:p>
            <a:fld id="{CB2245A3-4E7C-4F61-9A7F-1175217171A5}" type="slidenum">
              <a:rPr lang="es-UY" smtClean="0"/>
              <a:pPr/>
              <a:t>22</a:t>
            </a:fld>
            <a:endParaRPr lang="es-UY"/>
          </a:p>
        </p:txBody>
      </p:sp>
    </p:spTree>
    <p:extLst>
      <p:ext uri="{BB962C8B-B14F-4D97-AF65-F5344CB8AC3E}">
        <p14:creationId xmlns:p14="http://schemas.microsoft.com/office/powerpoint/2010/main" val="906259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Y" sz="1200" dirty="0">
                <a:hlinkClick r:id="rId3"/>
              </a:rPr>
              <a:t>https://eva.udelar.edu.uy/mod/page/view.php?id=207631</a:t>
            </a:r>
            <a:endParaRPr lang="es-UY" sz="1200" dirty="0"/>
          </a:p>
          <a:p>
            <a:endParaRPr lang="es-UY" dirty="0"/>
          </a:p>
          <a:p>
            <a:endParaRPr lang="es-UY" dirty="0"/>
          </a:p>
        </p:txBody>
      </p:sp>
      <p:sp>
        <p:nvSpPr>
          <p:cNvPr id="4" name="3 Marcador de número de diapositiva"/>
          <p:cNvSpPr>
            <a:spLocks noGrp="1"/>
          </p:cNvSpPr>
          <p:nvPr>
            <p:ph type="sldNum" sz="quarter" idx="10"/>
          </p:nvPr>
        </p:nvSpPr>
        <p:spPr/>
        <p:txBody>
          <a:bodyPr/>
          <a:lstStyle/>
          <a:p>
            <a:fld id="{CB2245A3-4E7C-4F61-9A7F-1175217171A5}" type="slidenum">
              <a:rPr lang="es-UY" smtClean="0"/>
              <a:pPr/>
              <a:t>23</a:t>
            </a:fld>
            <a:endParaRPr lang="es-UY"/>
          </a:p>
        </p:txBody>
      </p:sp>
    </p:spTree>
    <p:extLst>
      <p:ext uri="{BB962C8B-B14F-4D97-AF65-F5344CB8AC3E}">
        <p14:creationId xmlns:p14="http://schemas.microsoft.com/office/powerpoint/2010/main" val="2575386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Y" sz="1200" dirty="0">
                <a:hlinkClick r:id="rId3"/>
              </a:rPr>
              <a:t>https://eva.udelar.edu.uy/mod/page/view.php?id=207631</a:t>
            </a:r>
            <a:endParaRPr lang="es-UY" sz="1200" dirty="0"/>
          </a:p>
          <a:p>
            <a:endParaRPr lang="es-UY"/>
          </a:p>
          <a:p>
            <a:endParaRPr lang="es-UY"/>
          </a:p>
        </p:txBody>
      </p:sp>
      <p:sp>
        <p:nvSpPr>
          <p:cNvPr id="4" name="3 Marcador de número de diapositiva"/>
          <p:cNvSpPr>
            <a:spLocks noGrp="1"/>
          </p:cNvSpPr>
          <p:nvPr>
            <p:ph type="sldNum" sz="quarter" idx="10"/>
          </p:nvPr>
        </p:nvSpPr>
        <p:spPr/>
        <p:txBody>
          <a:bodyPr/>
          <a:lstStyle/>
          <a:p>
            <a:fld id="{CB2245A3-4E7C-4F61-9A7F-1175217171A5}" type="slidenum">
              <a:rPr lang="es-UY" smtClean="0"/>
              <a:pPr/>
              <a:t>24</a:t>
            </a:fld>
            <a:endParaRPr lang="es-UY"/>
          </a:p>
        </p:txBody>
      </p:sp>
    </p:spTree>
    <p:extLst>
      <p:ext uri="{BB962C8B-B14F-4D97-AF65-F5344CB8AC3E}">
        <p14:creationId xmlns:p14="http://schemas.microsoft.com/office/powerpoint/2010/main" val="2575386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Y" sz="1200" dirty="0">
                <a:hlinkClick r:id="rId3"/>
              </a:rPr>
              <a:t>https://eva.udelar.edu.uy/mod/page/view.php?id=207631</a:t>
            </a:r>
            <a:endParaRPr lang="es-UY" sz="1200" dirty="0"/>
          </a:p>
          <a:p>
            <a:endParaRPr lang="es-UY"/>
          </a:p>
          <a:p>
            <a:endParaRPr lang="es-UY"/>
          </a:p>
        </p:txBody>
      </p:sp>
      <p:sp>
        <p:nvSpPr>
          <p:cNvPr id="4" name="3 Marcador de número de diapositiva"/>
          <p:cNvSpPr>
            <a:spLocks noGrp="1"/>
          </p:cNvSpPr>
          <p:nvPr>
            <p:ph type="sldNum" sz="quarter" idx="10"/>
          </p:nvPr>
        </p:nvSpPr>
        <p:spPr/>
        <p:txBody>
          <a:bodyPr/>
          <a:lstStyle/>
          <a:p>
            <a:fld id="{CB2245A3-4E7C-4F61-9A7F-1175217171A5}" type="slidenum">
              <a:rPr lang="es-UY" smtClean="0"/>
              <a:pPr/>
              <a:t>25</a:t>
            </a:fld>
            <a:endParaRPr lang="es-UY"/>
          </a:p>
        </p:txBody>
      </p:sp>
    </p:spTree>
    <p:extLst>
      <p:ext uri="{BB962C8B-B14F-4D97-AF65-F5344CB8AC3E}">
        <p14:creationId xmlns:p14="http://schemas.microsoft.com/office/powerpoint/2010/main" val="2575386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02/03/2023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02/03/2023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02/03/2023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02/03/2023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02/03/2023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847CFC-816F-41D0-AAC0-9BF4FEBC753E}" type="datetimeFigureOut">
              <a:rPr lang="es-ES" smtClean="0"/>
              <a:pPr/>
              <a:t>02/03/2023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847CFC-816F-41D0-AAC0-9BF4FEBC753E}" type="datetimeFigureOut">
              <a:rPr lang="es-ES" smtClean="0"/>
              <a:pPr/>
              <a:t>02/03/2023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847CFC-816F-41D0-AAC0-9BF4FEBC753E}" type="datetimeFigureOut">
              <a:rPr lang="es-ES" smtClean="0"/>
              <a:pPr/>
              <a:t>02/03/2023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02/03/2023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02/03/2023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02/03/2023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02/03/2023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cbenvenuto@ude.edu.u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ocs.moodle.org/all/es/Documentaci%C3%B3n_para_estudiante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plataforma-fce.ude.edu.uy/moodle/" TargetMode="External"/><Relationship Id="rId2" Type="http://schemas.openxmlformats.org/officeDocument/2006/relationships/hyperlink" Target="http://www.ude.edu.uy/"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463031"/>
            <a:ext cx="7772400" cy="1470025"/>
          </a:xfrm>
        </p:spPr>
        <p:txBody>
          <a:bodyPr>
            <a:normAutofit fontScale="90000"/>
          </a:bodyPr>
          <a:lstStyle/>
          <a:p>
            <a:r>
              <a:rPr lang="es-UY" b="1" dirty="0"/>
              <a:t>Introducción a la Plataforma </a:t>
            </a:r>
            <a:r>
              <a:rPr lang="es-419" b="1" dirty="0"/>
              <a:t>Educativa Virtual </a:t>
            </a:r>
            <a:r>
              <a:rPr lang="es-UY" b="1" dirty="0"/>
              <a:t>de UDE </a:t>
            </a:r>
            <a:r>
              <a:rPr lang="es-UY" b="1"/>
              <a:t>Para Estudiantes</a:t>
            </a:r>
            <a:endParaRPr lang="es-UY" b="1" dirty="0"/>
          </a:p>
        </p:txBody>
      </p:sp>
      <p:sp>
        <p:nvSpPr>
          <p:cNvPr id="3" name="2 Subtítulo"/>
          <p:cNvSpPr>
            <a:spLocks noGrp="1"/>
          </p:cNvSpPr>
          <p:nvPr>
            <p:ph type="subTitle" idx="1"/>
          </p:nvPr>
        </p:nvSpPr>
        <p:spPr/>
        <p:txBody>
          <a:bodyPr/>
          <a:lstStyle/>
          <a:p>
            <a:endParaRPr lang="es-UY" dirty="0"/>
          </a:p>
          <a:p>
            <a:endParaRPr lang="es-UY" dirty="0"/>
          </a:p>
        </p:txBody>
      </p:sp>
      <p:pic>
        <p:nvPicPr>
          <p:cNvPr id="4" name="Picture 9" descr="Logo u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692696"/>
            <a:ext cx="2085262" cy="102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9243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6836346" cy="5517231"/>
          </a:xfrm>
        </p:spPr>
        <p:txBody>
          <a:bodyPr>
            <a:normAutofit/>
          </a:bodyPr>
          <a:lstStyle/>
          <a:p>
            <a:pPr marL="0" indent="0">
              <a:buNone/>
            </a:pPr>
            <a:r>
              <a:rPr lang="es-UY" sz="2400" b="1" dirty="0">
                <a:latin typeface="Arial" panose="020B0604020202020204" pitchFamily="34" charset="0"/>
                <a:cs typeface="Arial" panose="020B0604020202020204" pitchFamily="34" charset="0"/>
              </a:rPr>
              <a:t>a)</a:t>
            </a:r>
            <a:r>
              <a:rPr lang="es-UY" sz="2400" dirty="0">
                <a:latin typeface="Arial" panose="020B0604020202020204" pitchFamily="34" charset="0"/>
                <a:cs typeface="Arial" panose="020B0604020202020204" pitchFamily="34" charset="0"/>
              </a:rPr>
              <a:t> Ir a: Mi perfil.</a:t>
            </a:r>
          </a:p>
          <a:p>
            <a:pPr marL="0" indent="0">
              <a:buNone/>
            </a:pPr>
            <a:endParaRPr lang="es-UY" sz="2400" dirty="0">
              <a:latin typeface="Arial" panose="020B0604020202020204" pitchFamily="34" charset="0"/>
              <a:cs typeface="Arial" panose="020B0604020202020204" pitchFamily="34" charset="0"/>
            </a:endParaRPr>
          </a:p>
          <a:p>
            <a:pPr marL="0" indent="0">
              <a:buNone/>
            </a:pPr>
            <a:endParaRPr lang="es-UY" sz="2400" b="1" dirty="0">
              <a:latin typeface="Arial" panose="020B0604020202020204" pitchFamily="34" charset="0"/>
              <a:cs typeface="Arial" panose="020B0604020202020204" pitchFamily="34" charset="0"/>
            </a:endParaRPr>
          </a:p>
          <a:p>
            <a:pPr marL="0" indent="0">
              <a:buNone/>
            </a:pPr>
            <a:endParaRPr lang="es-UY" sz="2400" b="1" dirty="0">
              <a:latin typeface="Arial" panose="020B0604020202020204" pitchFamily="34" charset="0"/>
              <a:cs typeface="Arial" panose="020B0604020202020204" pitchFamily="34" charset="0"/>
            </a:endParaRPr>
          </a:p>
          <a:p>
            <a:pPr marL="0" indent="0">
              <a:buNone/>
            </a:pPr>
            <a:endParaRPr lang="es-UY" sz="2400" b="1" dirty="0">
              <a:latin typeface="Arial" panose="020B0604020202020204" pitchFamily="34" charset="0"/>
              <a:cs typeface="Arial" panose="020B0604020202020204" pitchFamily="34" charset="0"/>
            </a:endParaRPr>
          </a:p>
          <a:p>
            <a:pPr marL="0" indent="0">
              <a:buNone/>
            </a:pPr>
            <a:endParaRPr lang="es-UY" sz="2400" b="1" dirty="0">
              <a:latin typeface="Arial" panose="020B0604020202020204" pitchFamily="34" charset="0"/>
              <a:cs typeface="Arial" panose="020B0604020202020204" pitchFamily="34" charset="0"/>
            </a:endParaRPr>
          </a:p>
          <a:p>
            <a:pPr marL="0" indent="0">
              <a:buNone/>
            </a:pPr>
            <a:endParaRPr lang="es-UY" sz="2400" b="1" dirty="0">
              <a:latin typeface="Arial" panose="020B0604020202020204" pitchFamily="34" charset="0"/>
              <a:cs typeface="Arial" panose="020B0604020202020204" pitchFamily="34" charset="0"/>
            </a:endParaRPr>
          </a:p>
          <a:p>
            <a:pPr marL="0" indent="0">
              <a:buNone/>
            </a:pPr>
            <a:r>
              <a:rPr lang="es-UY" sz="2400" b="1" dirty="0">
                <a:latin typeface="Arial" panose="020B0604020202020204" pitchFamily="34" charset="0"/>
                <a:cs typeface="Arial" panose="020B0604020202020204" pitchFamily="34" charset="0"/>
              </a:rPr>
              <a:t>b) </a:t>
            </a:r>
            <a:r>
              <a:rPr lang="es-UY" sz="2400" dirty="0">
                <a:latin typeface="Arial" panose="020B0604020202020204" pitchFamily="34" charset="0"/>
                <a:cs typeface="Arial" panose="020B0604020202020204" pitchFamily="34" charset="0"/>
              </a:rPr>
              <a:t>Ir a: Editar Perfil</a:t>
            </a:r>
          </a:p>
        </p:txBody>
      </p:sp>
      <p:pic>
        <p:nvPicPr>
          <p:cNvPr id="4" name="Picture 9" descr="Logo u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4325" y="6261902"/>
            <a:ext cx="1209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484784"/>
            <a:ext cx="1707116" cy="2592288"/>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455" y="4941168"/>
            <a:ext cx="5645769" cy="1504057"/>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7" name="1 Título"/>
          <p:cNvSpPr txBox="1">
            <a:spLocks/>
          </p:cNvSpPr>
          <p:nvPr/>
        </p:nvSpPr>
        <p:spPr>
          <a:xfrm>
            <a:off x="457200" y="260648"/>
            <a:ext cx="8229600" cy="854968"/>
          </a:xfrm>
          <a:prstGeom prst="rect">
            <a:avLst/>
          </a:prstGeom>
          <a:solidFill>
            <a:schemeClr val="accent1">
              <a:lumMod val="20000"/>
              <a:lumOff val="80000"/>
            </a:schemeClr>
          </a:solidFill>
          <a:ln w="12700">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dirty="0"/>
              <a:t>4</a:t>
            </a:r>
            <a:r>
              <a:rPr lang="es-UY" dirty="0"/>
              <a:t>. Editar perfil (foto y otros datos)</a:t>
            </a:r>
          </a:p>
        </p:txBody>
      </p:sp>
    </p:spTree>
    <p:extLst>
      <p:ext uri="{BB962C8B-B14F-4D97-AF65-F5344CB8AC3E}">
        <p14:creationId xmlns:p14="http://schemas.microsoft.com/office/powerpoint/2010/main" val="1068407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229600" cy="4525963"/>
          </a:xfrm>
        </p:spPr>
        <p:txBody>
          <a:bodyPr>
            <a:normAutofit/>
          </a:bodyPr>
          <a:lstStyle/>
          <a:p>
            <a:pPr marL="0" indent="0">
              <a:buNone/>
            </a:pPr>
            <a:r>
              <a:rPr lang="es-UY" sz="2400" b="1" dirty="0">
                <a:latin typeface="Arial" panose="020B0604020202020204" pitchFamily="34" charset="0"/>
                <a:cs typeface="Arial" panose="020B0604020202020204" pitchFamily="34" charset="0"/>
              </a:rPr>
              <a:t>c)</a:t>
            </a:r>
            <a:r>
              <a:rPr lang="es-UY" sz="2400" dirty="0">
                <a:latin typeface="Arial" panose="020B0604020202020204" pitchFamily="34" charset="0"/>
                <a:cs typeface="Arial" panose="020B0604020202020204" pitchFamily="34" charset="0"/>
              </a:rPr>
              <a:t> Ingresar los datos personales.</a:t>
            </a:r>
          </a:p>
          <a:p>
            <a:pPr marL="0" indent="0">
              <a:spcBef>
                <a:spcPts val="0"/>
              </a:spcBef>
              <a:buNone/>
            </a:pPr>
            <a:endParaRPr lang="es-UY" sz="2600" dirty="0">
              <a:latin typeface="Arial" panose="020B0604020202020204" pitchFamily="34" charset="0"/>
              <a:cs typeface="Arial" panose="020B0604020202020204" pitchFamily="34" charset="0"/>
            </a:endParaRPr>
          </a:p>
          <a:p>
            <a:pPr marL="0" indent="0">
              <a:spcBef>
                <a:spcPts val="0"/>
              </a:spcBef>
              <a:buNone/>
            </a:pPr>
            <a:endParaRPr lang="es-UY" sz="2600" dirty="0">
              <a:latin typeface="Arial" panose="020B0604020202020204" pitchFamily="34" charset="0"/>
              <a:cs typeface="Arial" panose="020B0604020202020204" pitchFamily="34" charset="0"/>
            </a:endParaRPr>
          </a:p>
          <a:p>
            <a:pPr marL="0" indent="0">
              <a:spcBef>
                <a:spcPts val="0"/>
              </a:spcBef>
              <a:buNone/>
            </a:pPr>
            <a:endParaRPr lang="es-UY" sz="2600" dirty="0">
              <a:latin typeface="Arial" panose="020B0604020202020204" pitchFamily="34" charset="0"/>
              <a:cs typeface="Arial" panose="020B0604020202020204" pitchFamily="34" charset="0"/>
            </a:endParaRPr>
          </a:p>
          <a:p>
            <a:pPr marL="0" indent="0">
              <a:spcBef>
                <a:spcPts val="0"/>
              </a:spcBef>
              <a:buNone/>
            </a:pPr>
            <a:endParaRPr lang="es-UY" sz="2600" dirty="0">
              <a:latin typeface="Arial" panose="020B0604020202020204" pitchFamily="34" charset="0"/>
              <a:cs typeface="Arial" panose="020B0604020202020204" pitchFamily="34" charset="0"/>
            </a:endParaRPr>
          </a:p>
          <a:p>
            <a:pPr marL="0" indent="0">
              <a:spcBef>
                <a:spcPts val="0"/>
              </a:spcBef>
              <a:buNone/>
            </a:pPr>
            <a:endParaRPr lang="es-UY" sz="2600" dirty="0">
              <a:latin typeface="Arial" panose="020B0604020202020204" pitchFamily="34" charset="0"/>
              <a:cs typeface="Arial" panose="020B0604020202020204" pitchFamily="34" charset="0"/>
            </a:endParaRPr>
          </a:p>
          <a:p>
            <a:pPr marL="0" indent="0">
              <a:buNone/>
            </a:pPr>
            <a:endParaRPr lang="es-UY" sz="2800" dirty="0"/>
          </a:p>
        </p:txBody>
      </p:sp>
      <p:pic>
        <p:nvPicPr>
          <p:cNvPr id="4" name="Picture 9" descr="Logo u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4325" y="6261902"/>
            <a:ext cx="1209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4306004"/>
            <a:ext cx="5760641" cy="1996614"/>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6381328"/>
            <a:ext cx="52959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1 Título"/>
          <p:cNvSpPr txBox="1">
            <a:spLocks/>
          </p:cNvSpPr>
          <p:nvPr/>
        </p:nvSpPr>
        <p:spPr>
          <a:xfrm>
            <a:off x="457200" y="260648"/>
            <a:ext cx="8229600" cy="854968"/>
          </a:xfrm>
          <a:prstGeom prst="rect">
            <a:avLst/>
          </a:prstGeom>
          <a:solidFill>
            <a:schemeClr val="accent1">
              <a:lumMod val="20000"/>
              <a:lumOff val="80000"/>
            </a:schemeClr>
          </a:solidFill>
          <a:ln w="12700">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dirty="0"/>
              <a:t>4</a:t>
            </a:r>
            <a:r>
              <a:rPr lang="es-UY" dirty="0"/>
              <a:t>. Editar perfil (foto y otros datos)</a:t>
            </a:r>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36257" y="1268760"/>
            <a:ext cx="3302905" cy="2207064"/>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1 Rectángulo"/>
          <p:cNvSpPr/>
          <p:nvPr/>
        </p:nvSpPr>
        <p:spPr>
          <a:xfrm>
            <a:off x="457200" y="3462099"/>
            <a:ext cx="8081962" cy="830997"/>
          </a:xfrm>
          <a:prstGeom prst="rect">
            <a:avLst/>
          </a:prstGeom>
        </p:spPr>
        <p:txBody>
          <a:bodyPr wrap="square">
            <a:spAutoFit/>
          </a:bodyPr>
          <a:lstStyle/>
          <a:p>
            <a:r>
              <a:rPr lang="es-UY" sz="2400" dirty="0">
                <a:latin typeface="Arial" panose="020B0604020202020204" pitchFamily="34" charset="0"/>
                <a:cs typeface="Arial" panose="020B0604020202020204" pitchFamily="34" charset="0"/>
              </a:rPr>
              <a:t>Para cargar la foto se debe arrastrar y soltar el archivo  de su foto sobre el recuadro.</a:t>
            </a:r>
          </a:p>
        </p:txBody>
      </p:sp>
    </p:spTree>
    <p:extLst>
      <p:ext uri="{BB962C8B-B14F-4D97-AF65-F5344CB8AC3E}">
        <p14:creationId xmlns:p14="http://schemas.microsoft.com/office/powerpoint/2010/main" val="3736086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229600" cy="4525963"/>
          </a:xfrm>
        </p:spPr>
        <p:txBody>
          <a:bodyPr>
            <a:normAutofit/>
          </a:bodyPr>
          <a:lstStyle/>
          <a:p>
            <a:pPr marL="0" indent="0">
              <a:buNone/>
            </a:pPr>
            <a:r>
              <a:rPr lang="es-UY" sz="2400" dirty="0">
                <a:latin typeface="Arial" panose="020B0604020202020204" pitchFamily="34" charset="0"/>
                <a:cs typeface="Arial" panose="020B0604020202020204" pitchFamily="34" charset="0"/>
              </a:rPr>
              <a:t>Acceder a la plataforma y hacer </a:t>
            </a:r>
            <a:r>
              <a:rPr lang="es-UY" sz="2400" dirty="0" err="1">
                <a:latin typeface="Arial" panose="020B0604020202020204" pitchFamily="34" charset="0"/>
                <a:cs typeface="Arial" panose="020B0604020202020204" pitchFamily="34" charset="0"/>
              </a:rPr>
              <a:t>click</a:t>
            </a:r>
            <a:r>
              <a:rPr lang="es-UY" sz="2400" dirty="0">
                <a:latin typeface="Arial" panose="020B0604020202020204" pitchFamily="34" charset="0"/>
                <a:cs typeface="Arial" panose="020B0604020202020204" pitchFamily="34" charset="0"/>
              </a:rPr>
              <a:t> en entrar.</a:t>
            </a:r>
          </a:p>
          <a:p>
            <a:pPr marL="0" indent="0">
              <a:buNone/>
            </a:pPr>
            <a:r>
              <a:rPr lang="es-UY" sz="2800" dirty="0"/>
              <a:t>  </a:t>
            </a:r>
          </a:p>
        </p:txBody>
      </p:sp>
      <p:pic>
        <p:nvPicPr>
          <p:cNvPr id="4" name="Picture 9" descr="Logo u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4325" y="6261902"/>
            <a:ext cx="1209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p:cNvSpPr>
          <p:nvPr/>
        </p:nvSpPr>
        <p:spPr>
          <a:xfrm>
            <a:off x="457200" y="260648"/>
            <a:ext cx="8229600" cy="854968"/>
          </a:xfrm>
          <a:prstGeom prst="rect">
            <a:avLst/>
          </a:prstGeom>
          <a:solidFill>
            <a:schemeClr val="accent1">
              <a:lumMod val="20000"/>
              <a:lumOff val="80000"/>
            </a:schemeClr>
          </a:solidFill>
          <a:ln w="12700">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dirty="0"/>
              <a:t>5</a:t>
            </a:r>
            <a:r>
              <a:rPr lang="es-UY" dirty="0"/>
              <a:t>. Olvido de contraseña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16832"/>
            <a:ext cx="7026610" cy="3885431"/>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70248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229600" cy="4525963"/>
          </a:xfrm>
        </p:spPr>
        <p:txBody>
          <a:bodyPr>
            <a:normAutofit/>
          </a:bodyPr>
          <a:lstStyle/>
          <a:p>
            <a:pPr marL="0" indent="0">
              <a:buNone/>
            </a:pPr>
            <a:r>
              <a:rPr lang="es-UY" sz="2400" dirty="0">
                <a:latin typeface="Arial" panose="020B0604020202020204" pitchFamily="34" charset="0"/>
                <a:cs typeface="Arial" panose="020B0604020202020204" pitchFamily="34" charset="0"/>
              </a:rPr>
              <a:t>Hacer </a:t>
            </a:r>
            <a:r>
              <a:rPr lang="es-UY" sz="2400" dirty="0" err="1">
                <a:latin typeface="Arial" panose="020B0604020202020204" pitchFamily="34" charset="0"/>
                <a:cs typeface="Arial" panose="020B0604020202020204" pitchFamily="34" charset="0"/>
              </a:rPr>
              <a:t>click</a:t>
            </a:r>
            <a:r>
              <a:rPr lang="es-UY" sz="2400" dirty="0">
                <a:latin typeface="Arial" panose="020B0604020202020204" pitchFamily="34" charset="0"/>
                <a:cs typeface="Arial" panose="020B0604020202020204" pitchFamily="34" charset="0"/>
              </a:rPr>
              <a:t> en la opción ¿Olvidó su nombre de usuario o contraseña? </a:t>
            </a:r>
          </a:p>
        </p:txBody>
      </p:sp>
      <p:pic>
        <p:nvPicPr>
          <p:cNvPr id="4" name="Picture 9" descr="Logo u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4325" y="6261902"/>
            <a:ext cx="1209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420888"/>
            <a:ext cx="7927602" cy="3127403"/>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1 Título"/>
          <p:cNvSpPr txBox="1">
            <a:spLocks/>
          </p:cNvSpPr>
          <p:nvPr/>
        </p:nvSpPr>
        <p:spPr>
          <a:xfrm>
            <a:off x="457200" y="260648"/>
            <a:ext cx="8229600" cy="854968"/>
          </a:xfrm>
          <a:prstGeom prst="rect">
            <a:avLst/>
          </a:prstGeom>
          <a:solidFill>
            <a:schemeClr val="accent1">
              <a:lumMod val="20000"/>
              <a:lumOff val="80000"/>
            </a:schemeClr>
          </a:solidFill>
          <a:ln w="12700">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dirty="0"/>
              <a:t>5</a:t>
            </a:r>
            <a:r>
              <a:rPr lang="es-UY" dirty="0"/>
              <a:t>. Olvido de contraseña</a:t>
            </a:r>
          </a:p>
        </p:txBody>
      </p:sp>
    </p:spTree>
    <p:extLst>
      <p:ext uri="{BB962C8B-B14F-4D97-AF65-F5344CB8AC3E}">
        <p14:creationId xmlns:p14="http://schemas.microsoft.com/office/powerpoint/2010/main" val="2667914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229600" cy="4525963"/>
          </a:xfrm>
        </p:spPr>
        <p:txBody>
          <a:bodyPr>
            <a:normAutofit/>
          </a:bodyPr>
          <a:lstStyle/>
          <a:p>
            <a:pPr marL="0" indent="0">
              <a:buNone/>
            </a:pPr>
            <a:r>
              <a:rPr lang="es-UY" sz="2400" dirty="0">
                <a:latin typeface="Arial" panose="020B0604020202020204" pitchFamily="34" charset="0"/>
                <a:cs typeface="Arial" panose="020B0604020202020204" pitchFamily="34" charset="0"/>
              </a:rPr>
              <a:t>A continuación, solicitará su </a:t>
            </a:r>
            <a:r>
              <a:rPr lang="es-UY" sz="2400" b="1" dirty="0">
                <a:latin typeface="Arial" panose="020B0604020202020204" pitchFamily="34" charset="0"/>
                <a:cs typeface="Arial" panose="020B0604020202020204" pitchFamily="34" charset="0"/>
              </a:rPr>
              <a:t>usuario</a:t>
            </a:r>
            <a:r>
              <a:rPr lang="es-UY" sz="2400" dirty="0">
                <a:latin typeface="Arial" panose="020B0604020202020204" pitchFamily="34" charset="0"/>
                <a:cs typeface="Arial" panose="020B0604020202020204" pitchFamily="34" charset="0"/>
              </a:rPr>
              <a:t> o </a:t>
            </a:r>
            <a:r>
              <a:rPr lang="es-UY" sz="2400" b="1" dirty="0">
                <a:latin typeface="Arial" panose="020B0604020202020204" pitchFamily="34" charset="0"/>
                <a:cs typeface="Arial" panose="020B0604020202020204" pitchFamily="34" charset="0"/>
              </a:rPr>
              <a:t>email</a:t>
            </a:r>
            <a:r>
              <a:rPr lang="es-UY" sz="2400" dirty="0">
                <a:latin typeface="Arial" panose="020B0604020202020204" pitchFamily="34" charset="0"/>
                <a:cs typeface="Arial" panose="020B0604020202020204" pitchFamily="34" charset="0"/>
              </a:rPr>
              <a:t> para enviarle las instrucciones.</a:t>
            </a:r>
          </a:p>
        </p:txBody>
      </p:sp>
      <p:pic>
        <p:nvPicPr>
          <p:cNvPr id="4" name="Picture 9" descr="Logo u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4325" y="6261902"/>
            <a:ext cx="1209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492003" y="2433662"/>
            <a:ext cx="8040437" cy="923330"/>
          </a:xfrm>
          <a:prstGeom prst="rect">
            <a:avLst/>
          </a:prstGeom>
        </p:spPr>
        <p:txBody>
          <a:bodyPr wrap="square">
            <a:spAutoFit/>
          </a:bodyPr>
          <a:lstStyle/>
          <a:p>
            <a:pPr algn="just"/>
            <a:r>
              <a:rPr lang="es-UY" dirty="0">
                <a:solidFill>
                  <a:schemeClr val="tx1">
                    <a:lumMod val="50000"/>
                    <a:lumOff val="50000"/>
                  </a:schemeClr>
                </a:solidFill>
                <a:latin typeface="Arial" panose="020B0604020202020204" pitchFamily="34" charset="0"/>
                <a:cs typeface="Arial" panose="020B0604020202020204" pitchFamily="34" charset="0"/>
              </a:rPr>
              <a:t>Para reajustar su contraseña, envíe su nombre de usuario o su dirección de correo electrónico. Si podemos encontrarlo en la base de datos, le enviaremos un email con instrucciones para poder acceder de nuevo.</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706" y="3412579"/>
            <a:ext cx="6305550" cy="2752725"/>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8" name="1 Título"/>
          <p:cNvSpPr txBox="1">
            <a:spLocks/>
          </p:cNvSpPr>
          <p:nvPr/>
        </p:nvSpPr>
        <p:spPr>
          <a:xfrm>
            <a:off x="457200" y="260648"/>
            <a:ext cx="8229600" cy="854968"/>
          </a:xfrm>
          <a:prstGeom prst="rect">
            <a:avLst/>
          </a:prstGeom>
          <a:solidFill>
            <a:schemeClr val="accent1">
              <a:lumMod val="20000"/>
              <a:lumOff val="80000"/>
            </a:schemeClr>
          </a:solidFill>
          <a:ln w="12700">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dirty="0"/>
              <a:t>5</a:t>
            </a:r>
            <a:r>
              <a:rPr lang="es-UY" dirty="0"/>
              <a:t>. Olvido de contraseña</a:t>
            </a:r>
          </a:p>
        </p:txBody>
      </p:sp>
    </p:spTree>
    <p:extLst>
      <p:ext uri="{BB962C8B-B14F-4D97-AF65-F5344CB8AC3E}">
        <p14:creationId xmlns:p14="http://schemas.microsoft.com/office/powerpoint/2010/main" val="1546492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229600" cy="5040560"/>
          </a:xfrm>
        </p:spPr>
        <p:txBody>
          <a:bodyPr>
            <a:noAutofit/>
          </a:bodyPr>
          <a:lstStyle/>
          <a:p>
            <a:pPr marL="0" indent="0" algn="just">
              <a:buNone/>
            </a:pPr>
            <a:r>
              <a:rPr lang="es-UY" sz="2400" dirty="0">
                <a:latin typeface="Arial" panose="020B0604020202020204" pitchFamily="34" charset="0"/>
                <a:cs typeface="Arial" panose="020B0604020202020204" pitchFamily="34" charset="0"/>
              </a:rPr>
              <a:t>Una vez digitado los datos y presionar el botón buscar se emitirá el mensaje: </a:t>
            </a:r>
          </a:p>
          <a:p>
            <a:pPr marL="0" indent="0" algn="just">
              <a:buNone/>
            </a:pPr>
            <a:endParaRPr lang="es-UY" sz="2400" dirty="0">
              <a:latin typeface="Arial" panose="020B0604020202020204" pitchFamily="34" charset="0"/>
              <a:cs typeface="Arial" panose="020B0604020202020204" pitchFamily="34" charset="0"/>
            </a:endParaRPr>
          </a:p>
          <a:p>
            <a:pPr marL="0" indent="0" algn="just">
              <a:buNone/>
            </a:pPr>
            <a:r>
              <a:rPr lang="es-UY" sz="2400" dirty="0">
                <a:solidFill>
                  <a:schemeClr val="tx1">
                    <a:lumMod val="50000"/>
                    <a:lumOff val="50000"/>
                  </a:schemeClr>
                </a:solidFill>
                <a:latin typeface="Arial" panose="020B0604020202020204" pitchFamily="34" charset="0"/>
                <a:cs typeface="Arial" panose="020B0604020202020204" pitchFamily="34" charset="0"/>
              </a:rPr>
              <a:t>“Si  ha suministrado un nombre de usuario o dirección correctos, se le debería haber enviado un email.  Contiene instrucciones sencillas para confirmar y completar el cambio de contraseña. Si sigue teniendo dificultades, contacte por favor con el administrador del sitio”. </a:t>
            </a:r>
          </a:p>
          <a:p>
            <a:pPr marL="0" indent="0" algn="just">
              <a:buNone/>
            </a:pPr>
            <a:endParaRPr lang="es-UY" sz="2400" dirty="0">
              <a:latin typeface="Arial" panose="020B0604020202020204" pitchFamily="34" charset="0"/>
              <a:cs typeface="Arial" panose="020B0604020202020204" pitchFamily="34" charset="0"/>
            </a:endParaRPr>
          </a:p>
          <a:p>
            <a:pPr marL="0" indent="0" algn="just">
              <a:buNone/>
            </a:pPr>
            <a:endParaRPr lang="es-UY" sz="2400" dirty="0">
              <a:latin typeface="Arial" panose="020B0604020202020204" pitchFamily="34" charset="0"/>
              <a:cs typeface="Arial" panose="020B0604020202020204" pitchFamily="34" charset="0"/>
            </a:endParaRPr>
          </a:p>
          <a:p>
            <a:pPr marL="0" indent="0" algn="just">
              <a:buNone/>
            </a:pPr>
            <a:r>
              <a:rPr lang="es-UY" sz="2400" dirty="0">
                <a:latin typeface="Arial" panose="020B0604020202020204" pitchFamily="34" charset="0"/>
                <a:cs typeface="Arial" panose="020B0604020202020204" pitchFamily="34" charset="0"/>
              </a:rPr>
              <a:t>De este modo recibirá un mail a su casilla, </a:t>
            </a:r>
            <a:r>
              <a:rPr lang="es-UY" sz="2400" b="1" dirty="0">
                <a:latin typeface="Arial" panose="020B0604020202020204" pitchFamily="34" charset="0"/>
                <a:cs typeface="Arial" panose="020B0604020202020204" pitchFamily="34" charset="0"/>
              </a:rPr>
              <a:t>recuerde que puede recibirlo como correo no deseado o </a:t>
            </a:r>
            <a:r>
              <a:rPr lang="es-UY" sz="2400" b="1" dirty="0" err="1">
                <a:latin typeface="Arial" panose="020B0604020202020204" pitchFamily="34" charset="0"/>
                <a:cs typeface="Arial" panose="020B0604020202020204" pitchFamily="34" charset="0"/>
              </a:rPr>
              <a:t>spam</a:t>
            </a:r>
            <a:r>
              <a:rPr lang="es-UY" sz="2400" dirty="0">
                <a:latin typeface="Arial" panose="020B0604020202020204" pitchFamily="34" charset="0"/>
                <a:cs typeface="Arial" panose="020B0604020202020204" pitchFamily="34" charset="0"/>
              </a:rPr>
              <a:t>. </a:t>
            </a:r>
          </a:p>
        </p:txBody>
      </p:sp>
      <p:pic>
        <p:nvPicPr>
          <p:cNvPr id="4" name="Picture 9" descr="Logo u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4325" y="6261902"/>
            <a:ext cx="1209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Título"/>
          <p:cNvSpPr txBox="1">
            <a:spLocks/>
          </p:cNvSpPr>
          <p:nvPr/>
        </p:nvSpPr>
        <p:spPr>
          <a:xfrm>
            <a:off x="457200" y="260648"/>
            <a:ext cx="8229600" cy="854968"/>
          </a:xfrm>
          <a:prstGeom prst="rect">
            <a:avLst/>
          </a:prstGeom>
          <a:solidFill>
            <a:schemeClr val="accent1">
              <a:lumMod val="20000"/>
              <a:lumOff val="80000"/>
            </a:schemeClr>
          </a:solidFill>
          <a:ln w="12700">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dirty="0"/>
              <a:t>5</a:t>
            </a:r>
            <a:r>
              <a:rPr lang="es-UY" dirty="0"/>
              <a:t>. Olvido de contraseña</a:t>
            </a:r>
          </a:p>
        </p:txBody>
      </p:sp>
    </p:spTree>
    <p:extLst>
      <p:ext uri="{BB962C8B-B14F-4D97-AF65-F5344CB8AC3E}">
        <p14:creationId xmlns:p14="http://schemas.microsoft.com/office/powerpoint/2010/main" val="2531979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229600" cy="4525963"/>
          </a:xfrm>
        </p:spPr>
        <p:txBody>
          <a:bodyPr>
            <a:normAutofit/>
          </a:bodyPr>
          <a:lstStyle/>
          <a:p>
            <a:pPr marL="0" indent="0">
              <a:spcBef>
                <a:spcPts val="0"/>
              </a:spcBef>
              <a:buNone/>
            </a:pPr>
            <a:r>
              <a:rPr lang="es-UY" sz="2000" dirty="0">
                <a:latin typeface="Arial" panose="020B0604020202020204" pitchFamily="34" charset="0"/>
                <a:cs typeface="Arial" panose="020B0604020202020204" pitchFamily="34" charset="0"/>
              </a:rPr>
              <a:t>El mail recibido se verá de forma similar a la siguiente:</a:t>
            </a:r>
          </a:p>
          <a:p>
            <a:pPr marL="0" indent="0">
              <a:spcBef>
                <a:spcPts val="0"/>
              </a:spcBef>
              <a:buNone/>
            </a:pPr>
            <a:endParaRPr lang="es-UY" sz="2000" dirty="0">
              <a:latin typeface="Arial" panose="020B0604020202020204" pitchFamily="34" charset="0"/>
              <a:cs typeface="Arial" panose="020B0604020202020204" pitchFamily="34" charset="0"/>
            </a:endParaRPr>
          </a:p>
          <a:p>
            <a:pPr marL="0" indent="0">
              <a:spcBef>
                <a:spcPts val="0"/>
              </a:spcBef>
              <a:buNone/>
            </a:pPr>
            <a:r>
              <a:rPr lang="es-UY" sz="2000" b="1" dirty="0">
                <a:latin typeface="Arial" panose="020B0604020202020204" pitchFamily="34" charset="0"/>
                <a:cs typeface="Arial" panose="020B0604020202020204" pitchFamily="34" charset="0"/>
              </a:rPr>
              <a:t>El correo recibido será como se muestra a continuación: Debe de hacer </a:t>
            </a:r>
            <a:r>
              <a:rPr lang="es-UY" sz="2000" b="1" dirty="0" err="1">
                <a:latin typeface="Arial" panose="020B0604020202020204" pitchFamily="34" charset="0"/>
                <a:cs typeface="Arial" panose="020B0604020202020204" pitchFamily="34" charset="0"/>
              </a:rPr>
              <a:t>click</a:t>
            </a:r>
            <a:r>
              <a:rPr lang="es-UY" sz="2000" b="1" dirty="0">
                <a:latin typeface="Arial" panose="020B0604020202020204" pitchFamily="34" charset="0"/>
                <a:cs typeface="Arial" panose="020B0604020202020204" pitchFamily="34" charset="0"/>
              </a:rPr>
              <a:t> en el enlace para finalizar el proceso tal cual lo explica el mail.</a:t>
            </a:r>
          </a:p>
          <a:p>
            <a:pPr marL="0" indent="0">
              <a:buNone/>
            </a:pPr>
            <a:endParaRPr lang="es-UY" sz="2800" b="1" dirty="0"/>
          </a:p>
          <a:p>
            <a:pPr marL="0" indent="0">
              <a:buNone/>
            </a:pPr>
            <a:endParaRPr lang="es-UY" sz="2800" dirty="0"/>
          </a:p>
        </p:txBody>
      </p:sp>
      <p:pic>
        <p:nvPicPr>
          <p:cNvPr id="4" name="Picture 9" descr="Logo u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4325" y="6261902"/>
            <a:ext cx="1209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745216"/>
            <a:ext cx="5154935" cy="2483984"/>
          </a:xfrm>
          <a:prstGeom prst="rect">
            <a:avLst/>
          </a:prstGeom>
          <a:noFill/>
          <a:ln w="12700">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4 Rectángulo"/>
          <p:cNvSpPr/>
          <p:nvPr/>
        </p:nvSpPr>
        <p:spPr>
          <a:xfrm>
            <a:off x="457200" y="5345921"/>
            <a:ext cx="7477125" cy="1323439"/>
          </a:xfrm>
          <a:prstGeom prst="rect">
            <a:avLst/>
          </a:prstGeom>
        </p:spPr>
        <p:txBody>
          <a:bodyPr wrap="square">
            <a:spAutoFit/>
          </a:bodyPr>
          <a:lstStyle/>
          <a:p>
            <a:pPr algn="just"/>
            <a:r>
              <a:rPr lang="es-UY" sz="2000" dirty="0">
                <a:latin typeface="Arial" panose="020B0604020202020204" pitchFamily="34" charset="0"/>
                <a:cs typeface="Arial" panose="020B0604020202020204" pitchFamily="34" charset="0"/>
              </a:rPr>
              <a:t>En caso de </a:t>
            </a:r>
            <a:r>
              <a:rPr lang="es-UY" sz="2000" b="1" dirty="0">
                <a:latin typeface="Arial" panose="020B0604020202020204" pitchFamily="34" charset="0"/>
                <a:cs typeface="Arial" panose="020B0604020202020204" pitchFamily="34" charset="0"/>
              </a:rPr>
              <a:t>no recibir el mail</a:t>
            </a:r>
            <a:r>
              <a:rPr lang="es-UY" sz="2000" dirty="0">
                <a:latin typeface="Arial" panose="020B0604020202020204" pitchFamily="34" charset="0"/>
                <a:cs typeface="Arial" panose="020B0604020202020204" pitchFamily="34" charset="0"/>
              </a:rPr>
              <a:t> puede enviar un mail a </a:t>
            </a:r>
            <a:r>
              <a:rPr lang="es-UY" sz="2000" u="sng" dirty="0">
                <a:latin typeface="Arial" panose="020B0604020202020204" pitchFamily="34" charset="0"/>
                <a:cs typeface="Arial" panose="020B0604020202020204" pitchFamily="34" charset="0"/>
                <a:hlinkClick r:id="rId4"/>
              </a:rPr>
              <a:t>cbenvenuto@ude.edu.uy</a:t>
            </a:r>
            <a:r>
              <a:rPr lang="es-UY" sz="2000" dirty="0">
                <a:latin typeface="Arial" panose="020B0604020202020204" pitchFamily="34" charset="0"/>
                <a:cs typeface="Arial" panose="020B0604020202020204" pitchFamily="34" charset="0"/>
              </a:rPr>
              <a:t> o vreyes@ude.edu.uy, identificándose, indicando su usuario, número de documento de identificación, nombre y apellido, carrera y correo utilizado en la plataforma.</a:t>
            </a:r>
          </a:p>
        </p:txBody>
      </p:sp>
      <p:sp>
        <p:nvSpPr>
          <p:cNvPr id="8" name="1 Título"/>
          <p:cNvSpPr txBox="1">
            <a:spLocks/>
          </p:cNvSpPr>
          <p:nvPr/>
        </p:nvSpPr>
        <p:spPr>
          <a:xfrm>
            <a:off x="457200" y="260648"/>
            <a:ext cx="8229600" cy="854968"/>
          </a:xfrm>
          <a:prstGeom prst="rect">
            <a:avLst/>
          </a:prstGeom>
          <a:solidFill>
            <a:schemeClr val="accent1">
              <a:lumMod val="20000"/>
              <a:lumOff val="80000"/>
            </a:schemeClr>
          </a:solidFill>
          <a:ln w="12700">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dirty="0"/>
              <a:t>5</a:t>
            </a:r>
            <a:r>
              <a:rPr lang="es-UY" dirty="0"/>
              <a:t>. Olvido de contraseña</a:t>
            </a:r>
          </a:p>
        </p:txBody>
      </p:sp>
    </p:spTree>
    <p:extLst>
      <p:ext uri="{BB962C8B-B14F-4D97-AF65-F5344CB8AC3E}">
        <p14:creationId xmlns:p14="http://schemas.microsoft.com/office/powerpoint/2010/main" val="3213455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229600" cy="4525963"/>
          </a:xfrm>
        </p:spPr>
        <p:txBody>
          <a:bodyPr>
            <a:normAutofit/>
          </a:bodyPr>
          <a:lstStyle/>
          <a:p>
            <a:pPr marL="0" indent="0" algn="just">
              <a:buNone/>
            </a:pPr>
            <a:r>
              <a:rPr lang="es-UY" sz="2000" dirty="0">
                <a:latin typeface="Arial" panose="020B0604020202020204" pitchFamily="34" charset="0"/>
                <a:cs typeface="Arial" panose="020B0604020202020204" pitchFamily="34" charset="0"/>
              </a:rPr>
              <a:t>Selecciono la “Categoría” que corresponda, ej. Curso de Grado.</a:t>
            </a:r>
          </a:p>
          <a:p>
            <a:pPr marL="0" indent="0">
              <a:buNone/>
            </a:pPr>
            <a:endParaRPr lang="es-UY" sz="2800" b="1" dirty="0"/>
          </a:p>
        </p:txBody>
      </p:sp>
      <p:pic>
        <p:nvPicPr>
          <p:cNvPr id="4" name="Picture 9" descr="Logo u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4325" y="6261902"/>
            <a:ext cx="1209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Título"/>
          <p:cNvSpPr txBox="1">
            <a:spLocks/>
          </p:cNvSpPr>
          <p:nvPr/>
        </p:nvSpPr>
        <p:spPr>
          <a:xfrm>
            <a:off x="457200" y="260648"/>
            <a:ext cx="8229600" cy="854968"/>
          </a:xfrm>
          <a:prstGeom prst="rect">
            <a:avLst/>
          </a:prstGeom>
          <a:solidFill>
            <a:schemeClr val="accent1">
              <a:lumMod val="20000"/>
              <a:lumOff val="80000"/>
            </a:schemeClr>
          </a:solidFill>
          <a:ln w="12700">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dirty="0"/>
              <a:t>6</a:t>
            </a:r>
            <a:r>
              <a:rPr lang="es-UY" dirty="0"/>
              <a:t>. Matricularse a las asignaturas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07" y="1772815"/>
            <a:ext cx="3672408" cy="2500893"/>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407" y="4674676"/>
            <a:ext cx="5667375" cy="1971675"/>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1 Rectángulo"/>
          <p:cNvSpPr/>
          <p:nvPr/>
        </p:nvSpPr>
        <p:spPr>
          <a:xfrm>
            <a:off x="521407" y="4274512"/>
            <a:ext cx="6966520" cy="738664"/>
          </a:xfrm>
          <a:prstGeom prst="rect">
            <a:avLst/>
          </a:prstGeom>
        </p:spPr>
        <p:txBody>
          <a:bodyPr wrap="square">
            <a:spAutoFit/>
          </a:bodyPr>
          <a:lstStyle/>
          <a:p>
            <a:pPr algn="just"/>
            <a:r>
              <a:rPr lang="es-UY" dirty="0">
                <a:latin typeface="Arial" panose="020B0604020202020204" pitchFamily="34" charset="0"/>
                <a:cs typeface="Arial" panose="020B0604020202020204" pitchFamily="34" charset="0"/>
              </a:rPr>
              <a:t>Selecciono por </a:t>
            </a:r>
            <a:r>
              <a:rPr lang="es-UY" dirty="0" err="1">
                <a:latin typeface="Arial" panose="020B0604020202020204" pitchFamily="34" charset="0"/>
                <a:cs typeface="Arial" panose="020B0604020202020204" pitchFamily="34" charset="0"/>
              </a:rPr>
              <a:t>ej</a:t>
            </a:r>
            <a:r>
              <a:rPr lang="es-UY" dirty="0">
                <a:latin typeface="Arial" panose="020B0604020202020204" pitchFamily="34" charset="0"/>
                <a:cs typeface="Arial" panose="020B0604020202020204" pitchFamily="34" charset="0"/>
              </a:rPr>
              <a:t>: Licenciatura en Marketing (LM).</a:t>
            </a:r>
          </a:p>
          <a:p>
            <a:endParaRPr lang="es-UY" sz="2400" b="1" dirty="0"/>
          </a:p>
        </p:txBody>
      </p:sp>
    </p:spTree>
    <p:extLst>
      <p:ext uri="{BB962C8B-B14F-4D97-AF65-F5344CB8AC3E}">
        <p14:creationId xmlns:p14="http://schemas.microsoft.com/office/powerpoint/2010/main" val="1582278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229600" cy="4525963"/>
          </a:xfrm>
        </p:spPr>
        <p:txBody>
          <a:bodyPr>
            <a:normAutofit/>
          </a:bodyPr>
          <a:lstStyle/>
          <a:p>
            <a:pPr marL="0" indent="0" algn="just">
              <a:buNone/>
            </a:pPr>
            <a:r>
              <a:rPr lang="es-UY" sz="2000" dirty="0">
                <a:latin typeface="Arial" panose="020B0604020202020204" pitchFamily="34" charset="0"/>
                <a:cs typeface="Arial" panose="020B0604020202020204" pitchFamily="34" charset="0"/>
              </a:rPr>
              <a:t>Aparece la siguiente pantalla, y selecciono el año que corresponda. Ej. Primer año.</a:t>
            </a:r>
          </a:p>
          <a:p>
            <a:pPr marL="0" indent="0">
              <a:buNone/>
            </a:pPr>
            <a:endParaRPr lang="es-UY" sz="2800" b="1" dirty="0"/>
          </a:p>
        </p:txBody>
      </p:sp>
      <p:pic>
        <p:nvPicPr>
          <p:cNvPr id="4" name="Picture 9" descr="Logo u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4325" y="6261902"/>
            <a:ext cx="1209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Título"/>
          <p:cNvSpPr txBox="1">
            <a:spLocks/>
          </p:cNvSpPr>
          <p:nvPr/>
        </p:nvSpPr>
        <p:spPr>
          <a:xfrm>
            <a:off x="457200" y="260648"/>
            <a:ext cx="8229600" cy="854968"/>
          </a:xfrm>
          <a:prstGeom prst="rect">
            <a:avLst/>
          </a:prstGeom>
          <a:solidFill>
            <a:schemeClr val="accent1">
              <a:lumMod val="20000"/>
              <a:lumOff val="80000"/>
            </a:schemeClr>
          </a:solidFill>
          <a:ln w="12700">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dirty="0"/>
              <a:t>6</a:t>
            </a:r>
            <a:r>
              <a:rPr lang="es-UY" dirty="0"/>
              <a:t>. Matricularse a las asignaturas</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651" y="4077072"/>
            <a:ext cx="3038273" cy="2160240"/>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656" y="2427281"/>
            <a:ext cx="8693498" cy="1505775"/>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47586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229600" cy="4525963"/>
          </a:xfrm>
        </p:spPr>
        <p:txBody>
          <a:bodyPr>
            <a:normAutofit/>
          </a:bodyPr>
          <a:lstStyle/>
          <a:p>
            <a:pPr marL="0" indent="0" algn="just">
              <a:buNone/>
            </a:pPr>
            <a:r>
              <a:rPr lang="es-UY" sz="2000" dirty="0">
                <a:latin typeface="Arial" panose="020B0604020202020204" pitchFamily="34" charset="0"/>
                <a:cs typeface="Arial" panose="020B0604020202020204" pitchFamily="34" charset="0"/>
              </a:rPr>
              <a:t>Aparecen las materia de ese curso, y selecciono la que me quiero matricular. </a:t>
            </a:r>
          </a:p>
          <a:p>
            <a:pPr marL="0" indent="0">
              <a:buNone/>
            </a:pPr>
            <a:endParaRPr lang="es-UY" sz="2800" b="1" dirty="0"/>
          </a:p>
        </p:txBody>
      </p:sp>
      <p:pic>
        <p:nvPicPr>
          <p:cNvPr id="4" name="Picture 9" descr="Logo u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4325" y="6261902"/>
            <a:ext cx="1209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Título"/>
          <p:cNvSpPr txBox="1">
            <a:spLocks/>
          </p:cNvSpPr>
          <p:nvPr/>
        </p:nvSpPr>
        <p:spPr>
          <a:xfrm>
            <a:off x="457200" y="260648"/>
            <a:ext cx="8229600" cy="854968"/>
          </a:xfrm>
          <a:prstGeom prst="rect">
            <a:avLst/>
          </a:prstGeom>
          <a:solidFill>
            <a:schemeClr val="accent1">
              <a:lumMod val="20000"/>
              <a:lumOff val="80000"/>
            </a:schemeClr>
          </a:solidFill>
          <a:ln w="12700">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dirty="0"/>
              <a:t>6</a:t>
            </a:r>
            <a:r>
              <a:rPr lang="es-UY" dirty="0"/>
              <a:t>. Matricularse a las asignaturas</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829705"/>
            <a:ext cx="3882182" cy="4790169"/>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66636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1628800"/>
            <a:ext cx="8229600" cy="4525963"/>
          </a:xfrm>
        </p:spPr>
        <p:txBody>
          <a:bodyPr>
            <a:normAutofit fontScale="70000" lnSpcReduction="20000"/>
          </a:bodyPr>
          <a:lstStyle/>
          <a:p>
            <a:pPr marL="514350" indent="-514350">
              <a:buFont typeface="+mj-lt"/>
              <a:buAutoNum type="arabicPeriod"/>
            </a:pPr>
            <a:r>
              <a:rPr lang="es-UY" dirty="0">
                <a:latin typeface="Arial" panose="020B0604020202020204" pitchFamily="34" charset="0"/>
                <a:cs typeface="Arial" panose="020B0604020202020204" pitchFamily="34" charset="0"/>
              </a:rPr>
              <a:t>Plataforma Educativa Virtual de UDE</a:t>
            </a:r>
          </a:p>
          <a:p>
            <a:pPr marL="514350" indent="-514350">
              <a:buFont typeface="+mj-lt"/>
              <a:buAutoNum type="arabicPeriod"/>
            </a:pPr>
            <a:r>
              <a:rPr lang="es-ES" dirty="0">
                <a:latin typeface="Arial" panose="020B0604020202020204" pitchFamily="34" charset="0"/>
                <a:cs typeface="Arial" panose="020B0604020202020204" pitchFamily="34" charset="0"/>
              </a:rPr>
              <a:t>Ingreso a la Plataforma</a:t>
            </a:r>
            <a:endParaRPr lang="es-419" dirty="0">
              <a:latin typeface="Arial" panose="020B0604020202020204" pitchFamily="34" charset="0"/>
              <a:cs typeface="Arial" panose="020B0604020202020204" pitchFamily="34" charset="0"/>
            </a:endParaRPr>
          </a:p>
          <a:p>
            <a:pPr marL="514350" indent="-514350">
              <a:buFont typeface="+mj-lt"/>
              <a:buAutoNum type="arabicPeriod"/>
            </a:pPr>
            <a:r>
              <a:rPr lang="es-ES" dirty="0">
                <a:latin typeface="Arial" panose="020B0604020202020204" pitchFamily="34" charset="0"/>
                <a:cs typeface="Arial" panose="020B0604020202020204" pitchFamily="34" charset="0"/>
              </a:rPr>
              <a:t>Cambio de contraseña</a:t>
            </a:r>
          </a:p>
          <a:p>
            <a:pPr marL="514350" indent="-514350">
              <a:buAutoNum type="arabicPeriod" startAt="4"/>
            </a:pPr>
            <a:r>
              <a:rPr lang="es-ES" dirty="0">
                <a:latin typeface="Arial" panose="020B0604020202020204" pitchFamily="34" charset="0"/>
                <a:cs typeface="Arial" panose="020B0604020202020204" pitchFamily="34" charset="0"/>
              </a:rPr>
              <a:t>Editar perfil</a:t>
            </a:r>
            <a:endParaRPr lang="es-419" dirty="0">
              <a:latin typeface="Arial" panose="020B0604020202020204" pitchFamily="34" charset="0"/>
              <a:cs typeface="Arial" panose="020B0604020202020204" pitchFamily="34" charset="0"/>
            </a:endParaRPr>
          </a:p>
          <a:p>
            <a:pPr marL="514350" indent="-514350">
              <a:buAutoNum type="arabicPeriod" startAt="4"/>
            </a:pPr>
            <a:r>
              <a:rPr lang="es-ES" dirty="0">
                <a:latin typeface="Arial" panose="020B0604020202020204" pitchFamily="34" charset="0"/>
                <a:cs typeface="Arial" panose="020B0604020202020204" pitchFamily="34" charset="0"/>
              </a:rPr>
              <a:t>Olvido de contraseña</a:t>
            </a:r>
          </a:p>
          <a:p>
            <a:pPr marL="514350" indent="-514350">
              <a:buFont typeface="Arial" pitchFamily="34" charset="0"/>
              <a:buAutoNum type="arabicPeriod" startAt="6"/>
            </a:pPr>
            <a:r>
              <a:rPr lang="es-ES" dirty="0">
                <a:latin typeface="Arial" panose="020B0604020202020204" pitchFamily="34" charset="0"/>
                <a:cs typeface="Arial" panose="020B0604020202020204" pitchFamily="34" charset="0"/>
              </a:rPr>
              <a:t>Matricularse a las asignaturas</a:t>
            </a:r>
          </a:p>
          <a:p>
            <a:pPr marL="514350" indent="-514350">
              <a:buAutoNum type="arabicPeriod" startAt="6"/>
            </a:pPr>
            <a:r>
              <a:rPr lang="es-ES" dirty="0">
                <a:latin typeface="Arial" panose="020B0604020202020204" pitchFamily="34" charset="0"/>
                <a:cs typeface="Arial" panose="020B0604020202020204" pitchFamily="34" charset="0"/>
              </a:rPr>
              <a:t>Actividades </a:t>
            </a:r>
          </a:p>
          <a:p>
            <a:pPr marL="514350" indent="-514350">
              <a:buAutoNum type="arabicPeriod" startAt="6"/>
            </a:pPr>
            <a:r>
              <a:rPr lang="es-ES" dirty="0">
                <a:latin typeface="Arial" panose="020B0604020202020204" pitchFamily="34" charset="0"/>
                <a:cs typeface="Arial" panose="020B0604020202020204" pitchFamily="34" charset="0"/>
              </a:rPr>
              <a:t>Foros</a:t>
            </a:r>
          </a:p>
          <a:p>
            <a:pPr marL="514350" indent="-514350">
              <a:buAutoNum type="arabicPeriod" startAt="6"/>
            </a:pPr>
            <a:r>
              <a:rPr lang="es-ES" dirty="0">
                <a:latin typeface="Arial" panose="020B0604020202020204" pitchFamily="34" charset="0"/>
                <a:cs typeface="Arial" panose="020B0604020202020204" pitchFamily="34" charset="0"/>
              </a:rPr>
              <a:t>Entrega de Tareas</a:t>
            </a:r>
          </a:p>
          <a:p>
            <a:pPr marL="514350" indent="-514350">
              <a:buAutoNum type="arabicPeriod" startAt="6"/>
            </a:pPr>
            <a:r>
              <a:rPr lang="es-ES" dirty="0">
                <a:latin typeface="Arial" panose="020B0604020202020204" pitchFamily="34" charset="0"/>
                <a:cs typeface="Arial" panose="020B0604020202020204" pitchFamily="34" charset="0"/>
              </a:rPr>
              <a:t>Sistemas de Evaluación</a:t>
            </a:r>
          </a:p>
          <a:p>
            <a:pPr marL="514350" indent="-514350">
              <a:buAutoNum type="arabicPeriod" startAt="6"/>
            </a:pPr>
            <a:r>
              <a:rPr lang="es-ES" dirty="0">
                <a:latin typeface="Arial" panose="020B0604020202020204" pitchFamily="34" charset="0"/>
                <a:cs typeface="Arial" panose="020B0604020202020204" pitchFamily="34" charset="0"/>
              </a:rPr>
              <a:t>Cuestionario</a:t>
            </a:r>
          </a:p>
          <a:p>
            <a:pPr marL="514350" indent="-514350">
              <a:buAutoNum type="arabicPeriod" startAt="6"/>
            </a:pPr>
            <a:r>
              <a:rPr lang="es-ES" dirty="0">
                <a:latin typeface="Arial" panose="020B0604020202020204" pitchFamily="34" charset="0"/>
                <a:cs typeface="Arial" panose="020B0604020202020204" pitchFamily="34" charset="0"/>
              </a:rPr>
              <a:t>Material complementario</a:t>
            </a:r>
          </a:p>
          <a:p>
            <a:pPr marL="514350" indent="-514350">
              <a:buAutoNum type="arabicPeriod" startAt="7"/>
            </a:pPr>
            <a:endParaRPr lang="es-ES" dirty="0">
              <a:latin typeface="Arial" panose="020B0604020202020204" pitchFamily="34" charset="0"/>
              <a:cs typeface="Arial" panose="020B0604020202020204" pitchFamily="34" charset="0"/>
            </a:endParaRPr>
          </a:p>
          <a:p>
            <a:pPr marL="514350" indent="-514350">
              <a:buAutoNum type="arabicPeriod" startAt="6"/>
            </a:pPr>
            <a:endParaRPr lang="es-UY" dirty="0">
              <a:latin typeface="Arial" panose="020B0604020202020204" pitchFamily="34" charset="0"/>
              <a:cs typeface="Arial" panose="020B0604020202020204" pitchFamily="34" charset="0"/>
            </a:endParaRPr>
          </a:p>
          <a:p>
            <a:pPr marL="0" indent="0">
              <a:buNone/>
            </a:pPr>
            <a:endParaRPr lang="es-UY" dirty="0">
              <a:latin typeface="Arial" panose="020B0604020202020204" pitchFamily="34" charset="0"/>
              <a:cs typeface="Arial" panose="020B0604020202020204" pitchFamily="34" charset="0"/>
            </a:endParaRPr>
          </a:p>
          <a:p>
            <a:pPr marL="0" indent="0">
              <a:buNone/>
            </a:pPr>
            <a:endParaRPr lang="es-UY" dirty="0"/>
          </a:p>
        </p:txBody>
      </p:sp>
      <p:pic>
        <p:nvPicPr>
          <p:cNvPr id="4" name="Picture 9" descr="Logo u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4325" y="6261902"/>
            <a:ext cx="1209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Título"/>
          <p:cNvSpPr>
            <a:spLocks noGrp="1"/>
          </p:cNvSpPr>
          <p:nvPr>
            <p:ph type="title"/>
          </p:nvPr>
        </p:nvSpPr>
        <p:spPr>
          <a:xfrm>
            <a:off x="457200" y="260648"/>
            <a:ext cx="8229600" cy="854968"/>
          </a:xfrm>
          <a:solidFill>
            <a:schemeClr val="accent1">
              <a:lumMod val="20000"/>
              <a:lumOff val="80000"/>
            </a:schemeClr>
          </a:solidFill>
          <a:ln w="12700">
            <a:solidFill>
              <a:schemeClr val="accent1"/>
            </a:solidFill>
          </a:ln>
        </p:spPr>
        <p:txBody>
          <a:bodyPr>
            <a:normAutofit/>
          </a:bodyPr>
          <a:lstStyle/>
          <a:p>
            <a:r>
              <a:rPr lang="es-UY" dirty="0"/>
              <a:t>Agenda</a:t>
            </a:r>
          </a:p>
        </p:txBody>
      </p:sp>
    </p:spTree>
    <p:extLst>
      <p:ext uri="{BB962C8B-B14F-4D97-AF65-F5344CB8AC3E}">
        <p14:creationId xmlns:p14="http://schemas.microsoft.com/office/powerpoint/2010/main" val="4030369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229600" cy="4525963"/>
          </a:xfrm>
        </p:spPr>
        <p:txBody>
          <a:bodyPr>
            <a:normAutofit/>
          </a:bodyPr>
          <a:lstStyle/>
          <a:p>
            <a:pPr marL="0" indent="0" algn="just">
              <a:buNone/>
            </a:pPr>
            <a:r>
              <a:rPr lang="es-UY" sz="2000" dirty="0">
                <a:latin typeface="Arial" panose="020B0604020202020204" pitchFamily="34" charset="0"/>
                <a:cs typeface="Arial" panose="020B0604020202020204" pitchFamily="34" charset="0"/>
              </a:rPr>
              <a:t>Ingresar la contraseña que es: </a:t>
            </a:r>
            <a:r>
              <a:rPr lang="es-UY" sz="2000" b="1" dirty="0" err="1">
                <a:latin typeface="Arial" panose="020B0604020202020204" pitchFamily="34" charset="0"/>
                <a:cs typeface="Arial" panose="020B0604020202020204" pitchFamily="34" charset="0"/>
              </a:rPr>
              <a:t>ude</a:t>
            </a:r>
            <a:r>
              <a:rPr lang="es-UY" sz="2000" dirty="0">
                <a:latin typeface="Arial" panose="020B0604020202020204" pitchFamily="34" charset="0"/>
                <a:cs typeface="Arial" panose="020B0604020202020204" pitchFamily="34" charset="0"/>
              </a:rPr>
              <a:t> (en minúscula), luego presionar el botón “matricularme”. </a:t>
            </a:r>
          </a:p>
          <a:p>
            <a:pPr marL="0" indent="0">
              <a:buNone/>
            </a:pPr>
            <a:endParaRPr lang="es-UY" sz="2800" b="1" dirty="0"/>
          </a:p>
        </p:txBody>
      </p:sp>
      <p:pic>
        <p:nvPicPr>
          <p:cNvPr id="4" name="Picture 9" descr="Logo u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4325" y="6261902"/>
            <a:ext cx="1209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Título"/>
          <p:cNvSpPr txBox="1">
            <a:spLocks/>
          </p:cNvSpPr>
          <p:nvPr/>
        </p:nvSpPr>
        <p:spPr>
          <a:xfrm>
            <a:off x="457200" y="260648"/>
            <a:ext cx="8229600" cy="854968"/>
          </a:xfrm>
          <a:prstGeom prst="rect">
            <a:avLst/>
          </a:prstGeom>
          <a:solidFill>
            <a:schemeClr val="accent1">
              <a:lumMod val="20000"/>
              <a:lumOff val="80000"/>
            </a:schemeClr>
          </a:solidFill>
          <a:ln w="12700">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dirty="0"/>
              <a:t>6</a:t>
            </a:r>
            <a:r>
              <a:rPr lang="es-UY" dirty="0"/>
              <a:t>. Matricularse a las asignaturas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352" y="2132856"/>
            <a:ext cx="5648325" cy="3162300"/>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1 Rectángulo"/>
          <p:cNvSpPr/>
          <p:nvPr/>
        </p:nvSpPr>
        <p:spPr>
          <a:xfrm>
            <a:off x="611560" y="5445224"/>
            <a:ext cx="7927601" cy="923330"/>
          </a:xfrm>
          <a:prstGeom prst="rect">
            <a:avLst/>
          </a:prstGeom>
        </p:spPr>
        <p:txBody>
          <a:bodyPr wrap="square">
            <a:spAutoFit/>
          </a:bodyPr>
          <a:lstStyle/>
          <a:p>
            <a:pPr algn="just"/>
            <a:r>
              <a:rPr lang="es-UY" b="1" u="sng" dirty="0">
                <a:latin typeface="Arial" panose="020B0604020202020204" pitchFamily="34" charset="0"/>
                <a:cs typeface="Arial" panose="020B0604020202020204" pitchFamily="34" charset="0"/>
              </a:rPr>
              <a:t>Atención</a:t>
            </a:r>
            <a:r>
              <a:rPr lang="es-UY" b="1" dirty="0">
                <a:latin typeface="Arial" panose="020B0604020202020204" pitchFamily="34" charset="0"/>
                <a:cs typeface="Arial" panose="020B0604020202020204" pitchFamily="34" charset="0"/>
              </a:rPr>
              <a:t>:  </a:t>
            </a:r>
            <a:r>
              <a:rPr lang="es-UY" dirty="0">
                <a:latin typeface="Arial" panose="020B0604020202020204" pitchFamily="34" charset="0"/>
                <a:cs typeface="Arial" panose="020B0604020202020204" pitchFamily="34" charset="0"/>
              </a:rPr>
              <a:t>Esto se debe repetir para cada una de las materias del curso.</a:t>
            </a:r>
          </a:p>
          <a:p>
            <a:pPr algn="just"/>
            <a:r>
              <a:rPr lang="es-UY" dirty="0">
                <a:latin typeface="Arial" panose="020B0604020202020204" pitchFamily="34" charset="0"/>
                <a:cs typeface="Arial" panose="020B0604020202020204" pitchFamily="34" charset="0"/>
              </a:rPr>
              <a:t>De lo contrario no podrán acceder al material  y actividades publicadas por el docente en la plataforma.</a:t>
            </a:r>
            <a:endParaRPr lang="es-UY" dirty="0"/>
          </a:p>
        </p:txBody>
      </p:sp>
    </p:spTree>
    <p:extLst>
      <p:ext uri="{BB962C8B-B14F-4D97-AF65-F5344CB8AC3E}">
        <p14:creationId xmlns:p14="http://schemas.microsoft.com/office/powerpoint/2010/main" val="3077817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Logo u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4325" y="6261902"/>
            <a:ext cx="1209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Título"/>
          <p:cNvSpPr txBox="1">
            <a:spLocks/>
          </p:cNvSpPr>
          <p:nvPr/>
        </p:nvSpPr>
        <p:spPr>
          <a:xfrm>
            <a:off x="457200" y="260648"/>
            <a:ext cx="8229600" cy="854968"/>
          </a:xfrm>
          <a:prstGeom prst="rect">
            <a:avLst/>
          </a:prstGeom>
          <a:solidFill>
            <a:schemeClr val="accent1">
              <a:lumMod val="20000"/>
              <a:lumOff val="80000"/>
            </a:schemeClr>
          </a:solidFill>
          <a:ln w="12700">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dirty="0"/>
              <a:t>7</a:t>
            </a:r>
            <a:r>
              <a:rPr lang="es-UY" dirty="0"/>
              <a:t>. Actividades</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40768"/>
            <a:ext cx="2681208"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3540893" y="1352256"/>
            <a:ext cx="5122912" cy="3046988"/>
          </a:xfrm>
          <a:prstGeom prst="rect">
            <a:avLst/>
          </a:prstGeom>
        </p:spPr>
        <p:txBody>
          <a:bodyPr wrap="square">
            <a:spAutoFit/>
          </a:bodyPr>
          <a:lstStyle/>
          <a:p>
            <a:pPr algn="just"/>
            <a:r>
              <a:rPr lang="es-UY" sz="2400" dirty="0">
                <a:latin typeface="Arial" panose="020B0604020202020204" pitchFamily="34" charset="0"/>
                <a:cs typeface="Arial" panose="020B0604020202020204" pitchFamily="34" charset="0"/>
              </a:rPr>
              <a:t>Una actividad es un nombre general para un grupo de características en un curso </a:t>
            </a:r>
            <a:r>
              <a:rPr lang="es-UY" sz="2400" dirty="0" err="1">
                <a:latin typeface="Arial" panose="020B0604020202020204" pitchFamily="34" charset="0"/>
                <a:cs typeface="Arial" panose="020B0604020202020204" pitchFamily="34" charset="0"/>
              </a:rPr>
              <a:t>Moodle</a:t>
            </a:r>
            <a:r>
              <a:rPr lang="es-UY" sz="2400" dirty="0">
                <a:latin typeface="Arial" panose="020B0604020202020204" pitchFamily="34" charset="0"/>
                <a:cs typeface="Arial" panose="020B0604020202020204" pitchFamily="34" charset="0"/>
              </a:rPr>
              <a:t>. </a:t>
            </a:r>
          </a:p>
          <a:p>
            <a:pPr algn="just"/>
            <a:endParaRPr lang="es-UY" sz="2400" dirty="0">
              <a:latin typeface="Arial" panose="020B0604020202020204" pitchFamily="34" charset="0"/>
              <a:cs typeface="Arial" panose="020B0604020202020204" pitchFamily="34" charset="0"/>
            </a:endParaRPr>
          </a:p>
          <a:p>
            <a:pPr algn="just"/>
            <a:r>
              <a:rPr lang="es-UY" sz="2400" dirty="0">
                <a:latin typeface="Arial" panose="020B0604020202020204" pitchFamily="34" charset="0"/>
                <a:cs typeface="Arial" panose="020B0604020202020204" pitchFamily="34" charset="0"/>
              </a:rPr>
              <a:t>Usualmente una actividad es algo que un estudiante hará, que interactúa con otros estudiantes o con el maestro.</a:t>
            </a:r>
          </a:p>
        </p:txBody>
      </p:sp>
    </p:spTree>
    <p:extLst>
      <p:ext uri="{BB962C8B-B14F-4D97-AF65-F5344CB8AC3E}">
        <p14:creationId xmlns:p14="http://schemas.microsoft.com/office/powerpoint/2010/main" val="3707774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91680" y="1340768"/>
            <a:ext cx="7344816" cy="5219584"/>
          </a:xfrm>
        </p:spPr>
        <p:txBody>
          <a:bodyPr>
            <a:normAutofit fontScale="85000" lnSpcReduction="20000"/>
          </a:bodyPr>
          <a:lstStyle/>
          <a:p>
            <a:pPr marL="0" indent="0" algn="just">
              <a:buNone/>
            </a:pPr>
            <a:r>
              <a:rPr lang="es-UY" sz="2100" b="1" dirty="0">
                <a:latin typeface="Arial" panose="020B0604020202020204" pitchFamily="34" charset="0"/>
                <a:cs typeface="Arial" panose="020B0604020202020204" pitchFamily="34" charset="0"/>
              </a:rPr>
              <a:t>Tareas:</a:t>
            </a:r>
            <a:r>
              <a:rPr lang="es-UY" sz="2100" dirty="0">
                <a:latin typeface="Arial" panose="020B0604020202020204" pitchFamily="34" charset="0"/>
                <a:cs typeface="Arial" panose="020B0604020202020204" pitchFamily="34" charset="0"/>
              </a:rPr>
              <a:t> Les permite al docente calificar y hacer comentarios sobre archivos subidos y tareas creadas en línea y fuera de línea.</a:t>
            </a:r>
          </a:p>
          <a:p>
            <a:pPr marL="0" indent="0" algn="just">
              <a:buNone/>
            </a:pPr>
            <a:endParaRPr lang="es-UY" sz="2100" b="1" dirty="0">
              <a:latin typeface="Arial" panose="020B0604020202020204" pitchFamily="34" charset="0"/>
              <a:cs typeface="Arial" panose="020B0604020202020204" pitchFamily="34" charset="0"/>
            </a:endParaRPr>
          </a:p>
          <a:p>
            <a:pPr marL="0" indent="0" algn="just">
              <a:buNone/>
            </a:pPr>
            <a:r>
              <a:rPr lang="es-UY" sz="2100" b="1" dirty="0">
                <a:latin typeface="Arial" panose="020B0604020202020204" pitchFamily="34" charset="0"/>
                <a:cs typeface="Arial" panose="020B0604020202020204" pitchFamily="34" charset="0"/>
              </a:rPr>
              <a:t>Chat:</a:t>
            </a:r>
            <a:r>
              <a:rPr lang="es-UY" sz="2100" dirty="0">
                <a:latin typeface="Arial" panose="020B0604020202020204" pitchFamily="34" charset="0"/>
                <a:cs typeface="Arial" panose="020B0604020202020204" pitchFamily="34" charset="0"/>
              </a:rPr>
              <a:t> Les permite a los participantes tener una discusión sincrónica en tiempo real.</a:t>
            </a:r>
          </a:p>
          <a:p>
            <a:pPr marL="0" indent="0" algn="just">
              <a:buNone/>
            </a:pPr>
            <a:endParaRPr lang="es-UY" sz="2100" dirty="0">
              <a:latin typeface="Arial" panose="020B0604020202020204" pitchFamily="34" charset="0"/>
              <a:cs typeface="Arial" panose="020B0604020202020204" pitchFamily="34" charset="0"/>
            </a:endParaRPr>
          </a:p>
          <a:p>
            <a:pPr marL="0" indent="0" algn="just">
              <a:buNone/>
            </a:pPr>
            <a:r>
              <a:rPr lang="es-UY" sz="2100" b="1" dirty="0">
                <a:latin typeface="Arial" panose="020B0604020202020204" pitchFamily="34" charset="0"/>
                <a:cs typeface="Arial" panose="020B0604020202020204" pitchFamily="34" charset="0"/>
              </a:rPr>
              <a:t>Foro:</a:t>
            </a:r>
            <a:r>
              <a:rPr lang="es-UY" sz="2100" dirty="0">
                <a:latin typeface="Arial" panose="020B0604020202020204" pitchFamily="34" charset="0"/>
                <a:cs typeface="Arial" panose="020B0604020202020204" pitchFamily="34" charset="0"/>
              </a:rPr>
              <a:t> Les permite a los participantes tener discusiones asincrónicas.</a:t>
            </a:r>
          </a:p>
          <a:p>
            <a:pPr marL="0" indent="0" algn="just">
              <a:buNone/>
            </a:pPr>
            <a:endParaRPr lang="es-UY" sz="2100" dirty="0">
              <a:latin typeface="Arial" panose="020B0604020202020204" pitchFamily="34" charset="0"/>
              <a:cs typeface="Arial" panose="020B0604020202020204" pitchFamily="34" charset="0"/>
            </a:endParaRPr>
          </a:p>
          <a:p>
            <a:pPr marL="0" indent="0" algn="just">
              <a:buNone/>
            </a:pPr>
            <a:r>
              <a:rPr lang="es-UY" sz="2100" b="1" dirty="0">
                <a:latin typeface="Arial" panose="020B0604020202020204" pitchFamily="34" charset="0"/>
                <a:cs typeface="Arial" panose="020B0604020202020204" pitchFamily="34" charset="0"/>
              </a:rPr>
              <a:t>Glosario:</a:t>
            </a:r>
            <a:r>
              <a:rPr lang="es-UY" sz="2100" dirty="0">
                <a:latin typeface="Arial" panose="020B0604020202020204" pitchFamily="34" charset="0"/>
                <a:cs typeface="Arial" panose="020B0604020202020204" pitchFamily="34" charset="0"/>
              </a:rPr>
              <a:t> Les permite a los participantes crear y mantener una lista de definiciones, a semejanza de un diccionario.</a:t>
            </a:r>
          </a:p>
          <a:p>
            <a:pPr marL="0" indent="0" algn="just">
              <a:buNone/>
            </a:pPr>
            <a:endParaRPr lang="es-UY" sz="2100" dirty="0">
              <a:latin typeface="Arial" panose="020B0604020202020204" pitchFamily="34" charset="0"/>
              <a:cs typeface="Arial" panose="020B0604020202020204" pitchFamily="34" charset="0"/>
            </a:endParaRPr>
          </a:p>
          <a:p>
            <a:pPr marL="0" indent="0" algn="just">
              <a:buNone/>
            </a:pPr>
            <a:r>
              <a:rPr lang="es-UY" sz="2100" b="1" dirty="0">
                <a:latin typeface="Arial" panose="020B0604020202020204" pitchFamily="34" charset="0"/>
                <a:cs typeface="Arial" panose="020B0604020202020204" pitchFamily="34" charset="0"/>
              </a:rPr>
              <a:t>Lección: </a:t>
            </a:r>
            <a:r>
              <a:rPr lang="es-UY" sz="2100" dirty="0">
                <a:latin typeface="Arial" panose="020B0604020202020204" pitchFamily="34" charset="0"/>
                <a:cs typeface="Arial" panose="020B0604020202020204" pitchFamily="34" charset="0"/>
              </a:rPr>
              <a:t>Le permite al docente subir contenido en forma flexible.</a:t>
            </a:r>
          </a:p>
          <a:p>
            <a:pPr marL="0" indent="0" algn="just">
              <a:buNone/>
            </a:pPr>
            <a:endParaRPr lang="es-UY" sz="2100" dirty="0">
              <a:latin typeface="Arial" panose="020B0604020202020204" pitchFamily="34" charset="0"/>
              <a:cs typeface="Arial" panose="020B0604020202020204" pitchFamily="34" charset="0"/>
            </a:endParaRPr>
          </a:p>
          <a:p>
            <a:pPr marL="0" indent="0" algn="just">
              <a:buNone/>
            </a:pPr>
            <a:r>
              <a:rPr lang="es-UY" sz="2100" b="1" dirty="0">
                <a:latin typeface="Arial" panose="020B0604020202020204" pitchFamily="34" charset="0"/>
                <a:cs typeface="Arial" panose="020B0604020202020204" pitchFamily="34" charset="0"/>
              </a:rPr>
              <a:t>Cuestionarios :</a:t>
            </a:r>
            <a:r>
              <a:rPr lang="es-UY" sz="2100" dirty="0">
                <a:latin typeface="Arial" panose="020B0604020202020204" pitchFamily="34" charset="0"/>
                <a:cs typeface="Arial" panose="020B0604020202020204" pitchFamily="34" charset="0"/>
              </a:rPr>
              <a:t> Le permite al docente diseñar y armar exámenes, que pueden ser calificados automáticamente. También se puede dar retroalimentación y mostrar las respuestas correctas.</a:t>
            </a:r>
          </a:p>
          <a:p>
            <a:pPr marL="0" indent="0" algn="just">
              <a:buNone/>
            </a:pPr>
            <a:endParaRPr lang="es-UY" sz="2100" dirty="0">
              <a:latin typeface="Arial" panose="020B0604020202020204" pitchFamily="34" charset="0"/>
              <a:cs typeface="Arial" panose="020B0604020202020204" pitchFamily="34" charset="0"/>
            </a:endParaRPr>
          </a:p>
          <a:p>
            <a:pPr marL="0" indent="0" algn="just">
              <a:buNone/>
            </a:pPr>
            <a:r>
              <a:rPr lang="es-UY" sz="2100" b="1" dirty="0">
                <a:latin typeface="Arial" panose="020B0604020202020204" pitchFamily="34" charset="0"/>
                <a:cs typeface="Arial" panose="020B0604020202020204" pitchFamily="34" charset="0"/>
              </a:rPr>
              <a:t>Wiki: </a:t>
            </a:r>
            <a:r>
              <a:rPr lang="es-UY" sz="2100" dirty="0">
                <a:latin typeface="Arial" panose="020B0604020202020204" pitchFamily="34" charset="0"/>
                <a:cs typeface="Arial" panose="020B0604020202020204" pitchFamily="34" charset="0"/>
              </a:rPr>
              <a:t>Una colección de páginas web en donde cualquiera puede añadir o editar.</a:t>
            </a:r>
            <a:endParaRPr lang="es-UY" sz="2100" b="1" dirty="0">
              <a:latin typeface="Arial" panose="020B0604020202020204" pitchFamily="34" charset="0"/>
              <a:cs typeface="Arial" panose="020B0604020202020204" pitchFamily="34" charset="0"/>
            </a:endParaRPr>
          </a:p>
          <a:p>
            <a:pPr marL="0" indent="0" algn="just">
              <a:buNone/>
            </a:pPr>
            <a:endParaRPr lang="es-UY" sz="2100" dirty="0">
              <a:latin typeface="Arial" panose="020B0604020202020204" pitchFamily="34" charset="0"/>
              <a:cs typeface="Arial" panose="020B0604020202020204" pitchFamily="34" charset="0"/>
            </a:endParaRPr>
          </a:p>
          <a:p>
            <a:pPr marL="0" indent="0" algn="just">
              <a:buNone/>
            </a:pPr>
            <a:endParaRPr lang="es-UY" sz="2000" dirty="0">
              <a:latin typeface="Arial" panose="020B0604020202020204" pitchFamily="34" charset="0"/>
              <a:cs typeface="Arial" panose="020B0604020202020204" pitchFamily="34" charset="0"/>
            </a:endParaRPr>
          </a:p>
          <a:p>
            <a:pPr marL="0" indent="0">
              <a:buNone/>
            </a:pPr>
            <a:endParaRPr lang="es-UY" sz="2800" b="1" dirty="0"/>
          </a:p>
        </p:txBody>
      </p:sp>
      <p:pic>
        <p:nvPicPr>
          <p:cNvPr id="4" name="Picture 9" descr="Logo u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4325" y="6261902"/>
            <a:ext cx="1209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Título"/>
          <p:cNvSpPr txBox="1">
            <a:spLocks/>
          </p:cNvSpPr>
          <p:nvPr/>
        </p:nvSpPr>
        <p:spPr>
          <a:xfrm>
            <a:off x="457200" y="260648"/>
            <a:ext cx="8229600" cy="854968"/>
          </a:xfrm>
          <a:prstGeom prst="rect">
            <a:avLst/>
          </a:prstGeom>
          <a:solidFill>
            <a:schemeClr val="accent1">
              <a:lumMod val="20000"/>
              <a:lumOff val="80000"/>
            </a:schemeClr>
          </a:solidFill>
          <a:ln w="12700">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dirty="0"/>
              <a:t>7</a:t>
            </a:r>
            <a:r>
              <a:rPr lang="es-UY" dirty="0"/>
              <a:t>. Actividades</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65" y="1340768"/>
            <a:ext cx="904875" cy="342900"/>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2132856"/>
            <a:ext cx="885825" cy="323850"/>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2904630"/>
            <a:ext cx="885825" cy="323850"/>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712" y="4221088"/>
            <a:ext cx="1085850" cy="342900"/>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523" y="3474715"/>
            <a:ext cx="1000125" cy="314325"/>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230" y="4797152"/>
            <a:ext cx="1314450" cy="342900"/>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536" y="5769446"/>
            <a:ext cx="800100" cy="323850"/>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13877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9"/>
            <a:ext cx="8229600" cy="1008112"/>
          </a:xfrm>
          <a:ln>
            <a:solidFill>
              <a:schemeClr val="tx1"/>
            </a:solidFill>
          </a:ln>
        </p:spPr>
        <p:txBody>
          <a:bodyPr>
            <a:normAutofit/>
          </a:bodyPr>
          <a:lstStyle/>
          <a:p>
            <a:pPr marL="0" indent="0" algn="just">
              <a:buNone/>
            </a:pPr>
            <a:r>
              <a:rPr lang="es-UY" sz="2000" dirty="0">
                <a:latin typeface="Arial" panose="020B0604020202020204" pitchFamily="34" charset="0"/>
                <a:cs typeface="Arial" panose="020B0604020202020204" pitchFamily="34" charset="0"/>
              </a:rPr>
              <a:t>El </a:t>
            </a:r>
            <a:r>
              <a:rPr lang="es-UY" sz="2000" b="1" dirty="0">
                <a:latin typeface="Arial" panose="020B0604020202020204" pitchFamily="34" charset="0"/>
                <a:cs typeface="Arial" panose="020B0604020202020204" pitchFamily="34" charset="0"/>
              </a:rPr>
              <a:t>foro</a:t>
            </a:r>
            <a:r>
              <a:rPr lang="es-UY" sz="2000" dirty="0">
                <a:latin typeface="Arial" panose="020B0604020202020204" pitchFamily="34" charset="0"/>
                <a:cs typeface="Arial" panose="020B0604020202020204" pitchFamily="34" charset="0"/>
              </a:rPr>
              <a:t> es una herramienta de comunicación virtual que permite el intercambio entre los participantes de forma asincrónica (desfasada en el tiempo).</a:t>
            </a:r>
          </a:p>
          <a:p>
            <a:pPr marL="0" indent="0">
              <a:buNone/>
            </a:pPr>
            <a:endParaRPr lang="es-UY" sz="2800" b="1" dirty="0"/>
          </a:p>
          <a:p>
            <a:pPr marL="0" indent="0">
              <a:buNone/>
            </a:pPr>
            <a:endParaRPr lang="es-UY" sz="2800" dirty="0"/>
          </a:p>
        </p:txBody>
      </p:sp>
      <p:pic>
        <p:nvPicPr>
          <p:cNvPr id="4" name="Picture 9" descr="Logo u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4325" y="6261902"/>
            <a:ext cx="1209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p:nvPr/>
        </p:nvSpPr>
        <p:spPr>
          <a:xfrm>
            <a:off x="467544" y="2550383"/>
            <a:ext cx="8208912" cy="2554545"/>
          </a:xfrm>
          <a:prstGeom prst="rect">
            <a:avLst/>
          </a:prstGeom>
          <a:ln>
            <a:solidFill>
              <a:schemeClr val="tx1"/>
            </a:solidFill>
          </a:ln>
        </p:spPr>
        <p:txBody>
          <a:bodyPr wrap="square">
            <a:spAutoFit/>
          </a:bodyPr>
          <a:lstStyle/>
          <a:p>
            <a:r>
              <a:rPr lang="es-UY" sz="2000" dirty="0">
                <a:latin typeface="Arial" panose="020B0604020202020204" pitchFamily="34" charset="0"/>
                <a:cs typeface="Arial" panose="020B0604020202020204" pitchFamily="34" charset="0"/>
              </a:rPr>
              <a:t>El </a:t>
            </a:r>
            <a:r>
              <a:rPr lang="es-UY" sz="2000" b="1" dirty="0">
                <a:latin typeface="Arial" panose="020B0604020202020204" pitchFamily="34" charset="0"/>
                <a:cs typeface="Arial" panose="020B0604020202020204" pitchFamily="34" charset="0"/>
              </a:rPr>
              <a:t>foro</a:t>
            </a:r>
            <a:r>
              <a:rPr lang="es-UY" sz="2000" dirty="0">
                <a:latin typeface="Arial" panose="020B0604020202020204" pitchFamily="34" charset="0"/>
                <a:cs typeface="Arial" panose="020B0604020202020204" pitchFamily="34" charset="0"/>
              </a:rPr>
              <a:t> es un espacio sencillo de:</a:t>
            </a:r>
            <a:br>
              <a:rPr lang="es-UY" sz="2000" dirty="0">
                <a:latin typeface="Arial" panose="020B0604020202020204" pitchFamily="34" charset="0"/>
                <a:cs typeface="Arial" panose="020B0604020202020204" pitchFamily="34" charset="0"/>
              </a:rPr>
            </a:br>
            <a:r>
              <a:rPr lang="es-UY" sz="2000" dirty="0">
                <a:latin typeface="Arial" panose="020B0604020202020204" pitchFamily="34" charset="0"/>
                <a:cs typeface="Arial" panose="020B0604020202020204" pitchFamily="34" charset="0"/>
              </a:rPr>
              <a:t>• Discusión</a:t>
            </a:r>
            <a:br>
              <a:rPr lang="es-UY" sz="2000" dirty="0">
                <a:latin typeface="Arial" panose="020B0604020202020204" pitchFamily="34" charset="0"/>
                <a:cs typeface="Arial" panose="020B0604020202020204" pitchFamily="34" charset="0"/>
              </a:rPr>
            </a:br>
            <a:r>
              <a:rPr lang="es-UY" sz="2000" dirty="0">
                <a:latin typeface="Arial" panose="020B0604020202020204" pitchFamily="34" charset="0"/>
                <a:cs typeface="Arial" panose="020B0604020202020204" pitchFamily="34" charset="0"/>
              </a:rPr>
              <a:t>• Análisis sobre una temática específica.</a:t>
            </a:r>
            <a:br>
              <a:rPr lang="es-UY" sz="2000" dirty="0">
                <a:latin typeface="Arial" panose="020B0604020202020204" pitchFamily="34" charset="0"/>
                <a:cs typeface="Arial" panose="020B0604020202020204" pitchFamily="34" charset="0"/>
              </a:rPr>
            </a:br>
            <a:r>
              <a:rPr lang="es-UY" sz="2000" dirty="0">
                <a:latin typeface="Arial" panose="020B0604020202020204" pitchFamily="34" charset="0"/>
                <a:cs typeface="Arial" panose="020B0604020202020204" pitchFamily="34" charset="0"/>
              </a:rPr>
              <a:t>• Reflexión</a:t>
            </a:r>
          </a:p>
          <a:p>
            <a:pPr algn="just"/>
            <a:br>
              <a:rPr lang="es-UY" sz="2000" dirty="0">
                <a:latin typeface="Arial" panose="020B0604020202020204" pitchFamily="34" charset="0"/>
                <a:cs typeface="Arial" panose="020B0604020202020204" pitchFamily="34" charset="0"/>
              </a:rPr>
            </a:br>
            <a:r>
              <a:rPr lang="es-UY" sz="2000" dirty="0">
                <a:latin typeface="Arial" panose="020B0604020202020204" pitchFamily="34" charset="0"/>
                <a:cs typeface="Arial" panose="020B0604020202020204" pitchFamily="34" charset="0"/>
              </a:rPr>
              <a:t>Permite una reflexión profunda de los contenidos que se plantean, porque se pueden leer y revisar los mensajes que se envían cuantas veces quieras.</a:t>
            </a:r>
            <a:endParaRPr lang="es-UY" sz="2000" b="1" dirty="0">
              <a:latin typeface="Arial" panose="020B0604020202020204" pitchFamily="34" charset="0"/>
              <a:cs typeface="Arial" panose="020B0604020202020204" pitchFamily="34" charset="0"/>
            </a:endParaRPr>
          </a:p>
        </p:txBody>
      </p:sp>
      <p:sp>
        <p:nvSpPr>
          <p:cNvPr id="8" name="7 Rectángulo"/>
          <p:cNvSpPr/>
          <p:nvPr/>
        </p:nvSpPr>
        <p:spPr>
          <a:xfrm>
            <a:off x="467544" y="5293657"/>
            <a:ext cx="8208912" cy="1015663"/>
          </a:xfrm>
          <a:prstGeom prst="rect">
            <a:avLst/>
          </a:prstGeom>
          <a:ln>
            <a:solidFill>
              <a:schemeClr val="tx1"/>
            </a:solidFill>
          </a:ln>
        </p:spPr>
        <p:txBody>
          <a:bodyPr wrap="square">
            <a:spAutoFit/>
          </a:bodyPr>
          <a:lstStyle/>
          <a:p>
            <a:pPr algn="just"/>
            <a:r>
              <a:rPr lang="es-UY" sz="2000" dirty="0">
                <a:latin typeface="Arial" panose="020B0604020202020204" pitchFamily="34" charset="0"/>
                <a:cs typeface="Arial" panose="020B0604020202020204" pitchFamily="34" charset="0"/>
              </a:rPr>
              <a:t>También puede ser un espacio de: construcción colaborativa (en el cual todos participan y realizan aportes sobre una consigna específica), de publicación de noticias o de intercambio social.</a:t>
            </a:r>
          </a:p>
        </p:txBody>
      </p:sp>
      <p:sp>
        <p:nvSpPr>
          <p:cNvPr id="11" name="1 Título"/>
          <p:cNvSpPr txBox="1">
            <a:spLocks/>
          </p:cNvSpPr>
          <p:nvPr/>
        </p:nvSpPr>
        <p:spPr>
          <a:xfrm>
            <a:off x="457200" y="260648"/>
            <a:ext cx="8229600" cy="854968"/>
          </a:xfrm>
          <a:prstGeom prst="rect">
            <a:avLst/>
          </a:prstGeom>
          <a:solidFill>
            <a:schemeClr val="accent1">
              <a:lumMod val="20000"/>
              <a:lumOff val="80000"/>
            </a:schemeClr>
          </a:solidFill>
          <a:ln w="12700">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dirty="0"/>
              <a:t>8</a:t>
            </a:r>
            <a:r>
              <a:rPr lang="es-UY" dirty="0"/>
              <a:t>. Foros</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393427"/>
            <a:ext cx="1612207" cy="589409"/>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73234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9"/>
            <a:ext cx="8229600" cy="1008112"/>
          </a:xfrm>
          <a:ln>
            <a:solidFill>
              <a:schemeClr val="tx1"/>
            </a:solidFill>
          </a:ln>
        </p:spPr>
        <p:txBody>
          <a:bodyPr>
            <a:normAutofit/>
          </a:bodyPr>
          <a:lstStyle/>
          <a:p>
            <a:pPr marL="0" indent="0" algn="just">
              <a:buNone/>
            </a:pPr>
            <a:r>
              <a:rPr lang="es-UY" sz="2200" dirty="0">
                <a:latin typeface="Arial" panose="020B0604020202020204" pitchFamily="34" charset="0"/>
                <a:cs typeface="Arial" panose="020B0604020202020204" pitchFamily="34" charset="0"/>
              </a:rPr>
              <a:t>Para poder participar del foro hay que entrar en un tema de discusión dentro de tu curso.</a:t>
            </a:r>
            <a:endParaRPr lang="es-UY" sz="2200" dirty="0"/>
          </a:p>
        </p:txBody>
      </p:sp>
      <p:pic>
        <p:nvPicPr>
          <p:cNvPr id="4" name="Picture 9" descr="Logo u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4325" y="6261902"/>
            <a:ext cx="1209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2664781"/>
            <a:ext cx="6607324" cy="3465004"/>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1" name="1 Título"/>
          <p:cNvSpPr txBox="1">
            <a:spLocks/>
          </p:cNvSpPr>
          <p:nvPr/>
        </p:nvSpPr>
        <p:spPr>
          <a:xfrm>
            <a:off x="457200" y="260648"/>
            <a:ext cx="8229600" cy="854968"/>
          </a:xfrm>
          <a:prstGeom prst="rect">
            <a:avLst/>
          </a:prstGeom>
          <a:solidFill>
            <a:schemeClr val="accent1">
              <a:lumMod val="20000"/>
              <a:lumOff val="80000"/>
            </a:schemeClr>
          </a:solidFill>
          <a:ln w="12700">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dirty="0"/>
              <a:t>8</a:t>
            </a:r>
            <a:r>
              <a:rPr lang="es-UY" dirty="0"/>
              <a:t>. Foros</a:t>
            </a:r>
          </a:p>
        </p:txBody>
      </p:sp>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393427"/>
            <a:ext cx="1612207" cy="589409"/>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1 Rectángulo"/>
          <p:cNvSpPr/>
          <p:nvPr/>
        </p:nvSpPr>
        <p:spPr>
          <a:xfrm>
            <a:off x="457200" y="2664781"/>
            <a:ext cx="1082348" cy="369332"/>
          </a:xfrm>
          <a:prstGeom prst="rect">
            <a:avLst/>
          </a:prstGeom>
        </p:spPr>
        <p:txBody>
          <a:bodyPr wrap="none">
            <a:spAutoFit/>
          </a:bodyPr>
          <a:lstStyle/>
          <a:p>
            <a:r>
              <a:rPr lang="es-UY" dirty="0">
                <a:latin typeface="Arial" panose="020B0604020202020204" pitchFamily="34" charset="0"/>
                <a:cs typeface="Arial" panose="020B0604020202020204" pitchFamily="34" charset="0"/>
              </a:rPr>
              <a:t>Ejemplo:</a:t>
            </a:r>
            <a:endParaRPr lang="es-UY" dirty="0"/>
          </a:p>
        </p:txBody>
      </p:sp>
    </p:spTree>
    <p:extLst>
      <p:ext uri="{BB962C8B-B14F-4D97-AF65-F5344CB8AC3E}">
        <p14:creationId xmlns:p14="http://schemas.microsoft.com/office/powerpoint/2010/main" val="406222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9"/>
            <a:ext cx="8229600" cy="1298472"/>
          </a:xfrm>
          <a:ln>
            <a:solidFill>
              <a:schemeClr val="tx1"/>
            </a:solidFill>
          </a:ln>
        </p:spPr>
        <p:txBody>
          <a:bodyPr>
            <a:noAutofit/>
          </a:bodyPr>
          <a:lstStyle/>
          <a:p>
            <a:pPr marL="0" indent="0" algn="just">
              <a:buNone/>
            </a:pPr>
            <a:r>
              <a:rPr lang="es-UY" sz="1800" dirty="0">
                <a:latin typeface="Arial" panose="020B0604020202020204" pitchFamily="34" charset="0"/>
                <a:cs typeface="Arial" panose="020B0604020202020204" pitchFamily="34" charset="0"/>
              </a:rPr>
              <a:t>Una vez dentro, puedes leer todas las participaciones y para agregar la tuya. Al presionar "Responder", se habilitará una ventana en donde puedes escribir tu mensaje y adjuntar un archivo. Una vez finalizada tu participación tienes que presionar "Enviar al foro".</a:t>
            </a:r>
          </a:p>
        </p:txBody>
      </p:sp>
      <p:pic>
        <p:nvPicPr>
          <p:cNvPr id="4" name="Picture 9" descr="Logo u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4325" y="6261902"/>
            <a:ext cx="1209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5520" y="2852936"/>
            <a:ext cx="5798096" cy="3481446"/>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9" name="1 Título"/>
          <p:cNvSpPr txBox="1">
            <a:spLocks/>
          </p:cNvSpPr>
          <p:nvPr/>
        </p:nvSpPr>
        <p:spPr>
          <a:xfrm>
            <a:off x="457200" y="260648"/>
            <a:ext cx="8229600" cy="854968"/>
          </a:xfrm>
          <a:prstGeom prst="rect">
            <a:avLst/>
          </a:prstGeom>
          <a:solidFill>
            <a:schemeClr val="accent1">
              <a:lumMod val="20000"/>
              <a:lumOff val="80000"/>
            </a:schemeClr>
          </a:solidFill>
          <a:ln w="12700">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dirty="0"/>
              <a:t>8</a:t>
            </a:r>
            <a:r>
              <a:rPr lang="es-UY" dirty="0"/>
              <a:t>. Foros</a:t>
            </a:r>
          </a:p>
        </p:txBody>
      </p:sp>
      <p:pic>
        <p:nvPicPr>
          <p:cNvPr id="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393427"/>
            <a:ext cx="1612207" cy="589409"/>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0" name="9 Rectángulo"/>
          <p:cNvSpPr/>
          <p:nvPr/>
        </p:nvSpPr>
        <p:spPr>
          <a:xfrm>
            <a:off x="457200" y="3059668"/>
            <a:ext cx="1082348" cy="369332"/>
          </a:xfrm>
          <a:prstGeom prst="rect">
            <a:avLst/>
          </a:prstGeom>
        </p:spPr>
        <p:txBody>
          <a:bodyPr wrap="none">
            <a:spAutoFit/>
          </a:bodyPr>
          <a:lstStyle/>
          <a:p>
            <a:r>
              <a:rPr lang="es-UY" dirty="0">
                <a:latin typeface="Arial" panose="020B0604020202020204" pitchFamily="34" charset="0"/>
                <a:cs typeface="Arial" panose="020B0604020202020204" pitchFamily="34" charset="0"/>
              </a:rPr>
              <a:t>Ejemplo:</a:t>
            </a:r>
            <a:endParaRPr lang="es-UY" dirty="0"/>
          </a:p>
        </p:txBody>
      </p:sp>
    </p:spTree>
    <p:extLst>
      <p:ext uri="{BB962C8B-B14F-4D97-AF65-F5344CB8AC3E}">
        <p14:creationId xmlns:p14="http://schemas.microsoft.com/office/powerpoint/2010/main" val="58514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9"/>
            <a:ext cx="8229600" cy="2016223"/>
          </a:xfrm>
          <a:noFill/>
          <a:ln>
            <a:solidFill>
              <a:schemeClr val="tx1"/>
            </a:solidFill>
          </a:ln>
        </p:spPr>
        <p:txBody>
          <a:bodyPr>
            <a:noAutofit/>
          </a:bodyPr>
          <a:lstStyle/>
          <a:p>
            <a:pPr marL="0" indent="0" algn="just">
              <a:spcBef>
                <a:spcPts val="0"/>
              </a:spcBef>
              <a:buNone/>
            </a:pPr>
            <a:r>
              <a:rPr lang="es-UY" sz="1800" b="1" dirty="0">
                <a:solidFill>
                  <a:srgbClr val="0070C0"/>
                </a:solidFill>
                <a:latin typeface="Arial" panose="020B0604020202020204" pitchFamily="34" charset="0"/>
                <a:cs typeface="Arial" panose="020B0604020202020204" pitchFamily="34" charset="0"/>
              </a:rPr>
              <a:t>Algunas sugerencias para una mejor utilización del foro:</a:t>
            </a:r>
          </a:p>
          <a:p>
            <a:pPr marL="0" indent="0" algn="just">
              <a:spcBef>
                <a:spcPts val="0"/>
              </a:spcBef>
              <a:buNone/>
            </a:pPr>
            <a:r>
              <a:rPr lang="es-UY" sz="1600" dirty="0">
                <a:latin typeface="Arial" panose="020B0604020202020204" pitchFamily="34" charset="0"/>
                <a:cs typeface="Arial" panose="020B0604020202020204" pitchFamily="34" charset="0"/>
              </a:rPr>
              <a:t>A diferencia de la comunicación cara a cara, en la comunicación virtual se pierde el componente no verbal (gestos, tono de voz), por esto hay que prestar especial cuidado en  la forma en la que nos expresamos, para mantener el respeto por las personas participantes en el foro.</a:t>
            </a:r>
          </a:p>
          <a:p>
            <a:pPr marL="0" indent="0" algn="just">
              <a:spcBef>
                <a:spcPts val="0"/>
              </a:spcBef>
              <a:buNone/>
            </a:pPr>
            <a:br>
              <a:rPr lang="es-UY" sz="1600" dirty="0">
                <a:latin typeface="Arial" panose="020B0604020202020204" pitchFamily="34" charset="0"/>
                <a:cs typeface="Arial" panose="020B0604020202020204" pitchFamily="34" charset="0"/>
              </a:rPr>
            </a:br>
            <a:r>
              <a:rPr lang="es-UY" sz="1600" dirty="0">
                <a:latin typeface="Arial" panose="020B0604020202020204" pitchFamily="34" charset="0"/>
                <a:cs typeface="Arial" panose="020B0604020202020204" pitchFamily="34" charset="0"/>
              </a:rPr>
              <a:t>Intenta ser claro y conciso en tu participación para reducir tiempos y facilitar la comunicación.</a:t>
            </a:r>
          </a:p>
        </p:txBody>
      </p:sp>
      <p:pic>
        <p:nvPicPr>
          <p:cNvPr id="4" name="Picture 9" descr="Logo u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4325" y="6261902"/>
            <a:ext cx="1209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467544" y="3573016"/>
            <a:ext cx="8208912" cy="2585323"/>
          </a:xfrm>
          <a:prstGeom prst="rect">
            <a:avLst/>
          </a:prstGeom>
          <a:noFill/>
          <a:ln>
            <a:solidFill>
              <a:schemeClr val="tx1"/>
            </a:solidFill>
          </a:ln>
        </p:spPr>
        <p:txBody>
          <a:bodyPr wrap="square">
            <a:spAutoFit/>
          </a:bodyPr>
          <a:lstStyle/>
          <a:p>
            <a:pPr algn="just"/>
            <a:r>
              <a:rPr lang="es-UY" b="1" dirty="0">
                <a:solidFill>
                  <a:srgbClr val="0070C0"/>
                </a:solidFill>
                <a:latin typeface="Arial" panose="020B0604020202020204" pitchFamily="34" charset="0"/>
                <a:cs typeface="Arial" panose="020B0604020202020204" pitchFamily="34" charset="0"/>
              </a:rPr>
              <a:t>Antes de participar es importante:</a:t>
            </a:r>
            <a:endParaRPr lang="es-UY" dirty="0">
              <a:solidFill>
                <a:srgbClr val="0070C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UY" sz="1600" dirty="0">
                <a:latin typeface="Arial" panose="020B0604020202020204" pitchFamily="34" charset="0"/>
                <a:cs typeface="Arial" panose="020B0604020202020204" pitchFamily="34" charset="0"/>
              </a:rPr>
              <a:t>Tener claro cuál es la consigna para la que vas a intervenir.</a:t>
            </a:r>
          </a:p>
          <a:p>
            <a:pPr marL="285750" indent="-285750" algn="just">
              <a:buFont typeface="Arial" panose="020B0604020202020204" pitchFamily="34" charset="0"/>
              <a:buChar char="•"/>
            </a:pPr>
            <a:r>
              <a:rPr lang="es-UY" sz="1600" dirty="0">
                <a:latin typeface="Arial" panose="020B0604020202020204" pitchFamily="34" charset="0"/>
                <a:cs typeface="Arial" panose="020B0604020202020204" pitchFamily="34" charset="0"/>
              </a:rPr>
              <a:t>Leer todas las participaciones anteriores, para realizar un aporte novedoso o ayudar a otros a solucionar una interrogante.</a:t>
            </a:r>
          </a:p>
          <a:p>
            <a:pPr marL="285750" indent="-285750" algn="just">
              <a:buFont typeface="Arial" panose="020B0604020202020204" pitchFamily="34" charset="0"/>
              <a:buChar char="•"/>
            </a:pPr>
            <a:r>
              <a:rPr lang="es-UY" sz="1600" dirty="0">
                <a:latin typeface="Arial" panose="020B0604020202020204" pitchFamily="34" charset="0"/>
                <a:cs typeface="Arial" panose="020B0604020202020204" pitchFamily="34" charset="0"/>
              </a:rPr>
              <a:t>Planificar previamente tu reflexión, comentario o aporte.</a:t>
            </a:r>
          </a:p>
          <a:p>
            <a:pPr marL="285750" indent="-285750" algn="just">
              <a:buFont typeface="Arial" panose="020B0604020202020204" pitchFamily="34" charset="0"/>
              <a:buChar char="•"/>
            </a:pPr>
            <a:r>
              <a:rPr lang="es-UY" sz="1600" dirty="0">
                <a:latin typeface="Arial" panose="020B0604020202020204" pitchFamily="34" charset="0"/>
                <a:cs typeface="Arial" panose="020B0604020202020204" pitchFamily="34" charset="0"/>
              </a:rPr>
              <a:t>Cuando escribas en el foro procura evitar los errores ortográficos. </a:t>
            </a:r>
          </a:p>
          <a:p>
            <a:pPr marL="285750" indent="-285750" algn="just">
              <a:buFont typeface="Arial" panose="020B0604020202020204" pitchFamily="34" charset="0"/>
              <a:buChar char="•"/>
            </a:pPr>
            <a:r>
              <a:rPr lang="es-UY" sz="1600" dirty="0">
                <a:latin typeface="Arial" panose="020B0604020202020204" pitchFamily="34" charset="0"/>
                <a:cs typeface="Arial" panose="020B0604020202020204" pitchFamily="34" charset="0"/>
              </a:rPr>
              <a:t>Asegurarse también que lo escrito se apega al tema de discusión y es fácilmente entendible.</a:t>
            </a:r>
          </a:p>
          <a:p>
            <a:pPr marL="285750" indent="-285750" algn="just">
              <a:buFont typeface="Arial" panose="020B0604020202020204" pitchFamily="34" charset="0"/>
              <a:buChar char="•"/>
            </a:pPr>
            <a:r>
              <a:rPr lang="es-UY" sz="1600" dirty="0">
                <a:latin typeface="Arial" panose="020B0604020202020204" pitchFamily="34" charset="0"/>
                <a:cs typeface="Arial" panose="020B0604020202020204" pitchFamily="34" charset="0"/>
              </a:rPr>
              <a:t>Luego de enviada tu participación al foro, podes editar el mensaje hasta una hora después de haberlo enviado.</a:t>
            </a:r>
          </a:p>
        </p:txBody>
      </p:sp>
      <p:sp>
        <p:nvSpPr>
          <p:cNvPr id="8" name="1 Título"/>
          <p:cNvSpPr txBox="1">
            <a:spLocks/>
          </p:cNvSpPr>
          <p:nvPr/>
        </p:nvSpPr>
        <p:spPr>
          <a:xfrm>
            <a:off x="457200" y="260648"/>
            <a:ext cx="8229600" cy="854968"/>
          </a:xfrm>
          <a:prstGeom prst="rect">
            <a:avLst/>
          </a:prstGeom>
          <a:solidFill>
            <a:schemeClr val="accent1">
              <a:lumMod val="20000"/>
              <a:lumOff val="80000"/>
            </a:schemeClr>
          </a:solidFill>
          <a:ln w="12700">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dirty="0"/>
              <a:t>8</a:t>
            </a:r>
            <a:r>
              <a:rPr lang="es-UY" dirty="0"/>
              <a:t>. Foros</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93427"/>
            <a:ext cx="1612207" cy="589409"/>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1975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229600" cy="4921134"/>
          </a:xfrm>
          <a:ln>
            <a:solidFill>
              <a:schemeClr val="tx1"/>
            </a:solidFill>
          </a:ln>
        </p:spPr>
        <p:txBody>
          <a:bodyPr>
            <a:normAutofit fontScale="92500" lnSpcReduction="20000"/>
          </a:bodyPr>
          <a:lstStyle/>
          <a:p>
            <a:pPr marL="0" indent="0" algn="just">
              <a:buNone/>
            </a:pPr>
            <a:r>
              <a:rPr lang="es-UY" sz="2600" b="1" dirty="0">
                <a:latin typeface="Arial" panose="020B0604020202020204" pitchFamily="34" charset="0"/>
                <a:cs typeface="Arial" panose="020B0604020202020204" pitchFamily="34" charset="0"/>
              </a:rPr>
              <a:t>Tareas </a:t>
            </a:r>
          </a:p>
          <a:p>
            <a:pPr marL="0" indent="0" algn="just">
              <a:buNone/>
            </a:pPr>
            <a:endParaRPr lang="es-UY" sz="2600" b="1" dirty="0">
              <a:latin typeface="Arial" panose="020B0604020202020204" pitchFamily="34" charset="0"/>
              <a:cs typeface="Arial" panose="020B0604020202020204" pitchFamily="34" charset="0"/>
            </a:endParaRPr>
          </a:p>
          <a:p>
            <a:pPr marL="0" indent="0" algn="just">
              <a:buNone/>
            </a:pPr>
            <a:r>
              <a:rPr lang="es-UY" sz="2100" dirty="0">
                <a:latin typeface="Arial" panose="020B0604020202020204" pitchFamily="34" charset="0"/>
                <a:cs typeface="Arial" panose="020B0604020202020204" pitchFamily="34" charset="0"/>
              </a:rPr>
              <a:t>El docente puede solicitarte la realización de una tarea mediante la Plataforma Educativa Virtual.</a:t>
            </a:r>
          </a:p>
          <a:p>
            <a:pPr marL="0" indent="0" algn="just">
              <a:buNone/>
            </a:pPr>
            <a:endParaRPr lang="es-UY" sz="2100" dirty="0">
              <a:latin typeface="Arial" panose="020B0604020202020204" pitchFamily="34" charset="0"/>
              <a:cs typeface="Arial" panose="020B0604020202020204" pitchFamily="34" charset="0"/>
            </a:endParaRPr>
          </a:p>
          <a:p>
            <a:pPr marL="0" indent="0" algn="just">
              <a:buNone/>
            </a:pPr>
            <a:r>
              <a:rPr lang="es-UY" sz="2100" dirty="0">
                <a:latin typeface="Arial" panose="020B0604020202020204" pitchFamily="34" charset="0"/>
                <a:cs typeface="Arial" panose="020B0604020202020204" pitchFamily="34" charset="0"/>
              </a:rPr>
              <a:t>Pueden proponerte tareas que impliquen la subida de uno o varios archivos (documento de texto, una planilla electrónica, una presentación con diapositivas, una imagen, un archivo de video, de sonido, etc...)</a:t>
            </a:r>
          </a:p>
          <a:p>
            <a:pPr marL="0" indent="0" algn="just">
              <a:buNone/>
            </a:pPr>
            <a:endParaRPr lang="es-UY" sz="2100" dirty="0">
              <a:latin typeface="Arial" panose="020B0604020202020204" pitchFamily="34" charset="0"/>
              <a:cs typeface="Arial" panose="020B0604020202020204" pitchFamily="34" charset="0"/>
            </a:endParaRPr>
          </a:p>
          <a:p>
            <a:pPr marL="0" indent="0" algn="just">
              <a:buNone/>
            </a:pPr>
            <a:r>
              <a:rPr lang="es-UY" sz="2100" dirty="0">
                <a:latin typeface="Arial" panose="020B0604020202020204" pitchFamily="34" charset="0"/>
                <a:cs typeface="Arial" panose="020B0604020202020204" pitchFamily="34" charset="0"/>
              </a:rPr>
              <a:t>En otras ocasiones, te pueden pedir que elabores un texto y que éste se escriba directamente en la </a:t>
            </a:r>
            <a:r>
              <a:rPr lang="es-UY" sz="2100" dirty="0" err="1">
                <a:latin typeface="Arial" panose="020B0604020202020204" pitchFamily="34" charset="0"/>
                <a:cs typeface="Arial" panose="020B0604020202020204" pitchFamily="34" charset="0"/>
              </a:rPr>
              <a:t>platavorma</a:t>
            </a:r>
            <a:r>
              <a:rPr lang="es-UY" sz="2100" dirty="0">
                <a:latin typeface="Arial" panose="020B0604020202020204" pitchFamily="34" charset="0"/>
                <a:cs typeface="Arial" panose="020B0604020202020204" pitchFamily="34" charset="0"/>
              </a:rPr>
              <a:t>, sin necesidad de usar un archivo adjunto.</a:t>
            </a:r>
          </a:p>
          <a:p>
            <a:pPr marL="0" indent="0" algn="just">
              <a:buNone/>
            </a:pPr>
            <a:br>
              <a:rPr lang="es-UY" sz="2100" dirty="0">
                <a:latin typeface="Arial" panose="020B0604020202020204" pitchFamily="34" charset="0"/>
                <a:cs typeface="Arial" panose="020B0604020202020204" pitchFamily="34" charset="0"/>
              </a:rPr>
            </a:br>
            <a:r>
              <a:rPr lang="es-UY" sz="2100" dirty="0">
                <a:latin typeface="Arial" panose="020B0604020202020204" pitchFamily="34" charset="0"/>
                <a:cs typeface="Arial" panose="020B0604020202020204" pitchFamily="34" charset="0"/>
              </a:rPr>
              <a:t>Una vez realizadas las tareas, cuando los docentes las revisen pueden escribirte comentarios y/o ponerte calificaciones. En algunos casos puede llegarte un correo electrónico notificando sobre la calificación, si el docente así lo define.</a:t>
            </a:r>
          </a:p>
        </p:txBody>
      </p:sp>
      <p:pic>
        <p:nvPicPr>
          <p:cNvPr id="4" name="Picture 9" descr="Logo u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4325" y="6261902"/>
            <a:ext cx="1209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Título"/>
          <p:cNvSpPr txBox="1">
            <a:spLocks/>
          </p:cNvSpPr>
          <p:nvPr/>
        </p:nvSpPr>
        <p:spPr>
          <a:xfrm>
            <a:off x="457200" y="260648"/>
            <a:ext cx="8229600" cy="854968"/>
          </a:xfrm>
          <a:prstGeom prst="rect">
            <a:avLst/>
          </a:prstGeom>
          <a:solidFill>
            <a:schemeClr val="accent1">
              <a:lumMod val="20000"/>
              <a:lumOff val="80000"/>
            </a:schemeClr>
          </a:solidFill>
          <a:ln w="12700">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dirty="0"/>
              <a:t>9</a:t>
            </a:r>
            <a:r>
              <a:rPr lang="es-UY" dirty="0"/>
              <a:t>. Entrega de Tareas</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674" y="443239"/>
            <a:ext cx="1292488" cy="489785"/>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11128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9"/>
            <a:ext cx="8229600" cy="1440160"/>
          </a:xfrm>
          <a:ln>
            <a:solidFill>
              <a:schemeClr val="tx1"/>
            </a:solidFill>
          </a:ln>
        </p:spPr>
        <p:txBody>
          <a:bodyPr>
            <a:normAutofit fontScale="92500" lnSpcReduction="20000"/>
          </a:bodyPr>
          <a:lstStyle/>
          <a:p>
            <a:pPr marL="0" indent="0" algn="just">
              <a:buNone/>
            </a:pPr>
            <a:r>
              <a:rPr lang="es-UY" sz="2000" b="1" dirty="0">
                <a:latin typeface="Arial" panose="020B0604020202020204" pitchFamily="34" charset="0"/>
                <a:cs typeface="Arial" panose="020B0604020202020204" pitchFamily="34" charset="0"/>
              </a:rPr>
              <a:t>Subir un archivo a una tarea:</a:t>
            </a:r>
          </a:p>
          <a:p>
            <a:pPr marL="0" indent="0" algn="just">
              <a:buNone/>
            </a:pPr>
            <a:r>
              <a:rPr lang="es-UY" sz="2000" dirty="0">
                <a:latin typeface="Arial" panose="020B0604020202020204" pitchFamily="34" charset="0"/>
                <a:cs typeface="Arial" panose="020B0604020202020204" pitchFamily="34" charset="0"/>
              </a:rPr>
              <a:t>Luego de pulsar sobre el ícono que corresponde a la tarea, aparecerá una pantalla con la descripción de la tarea y el estado de entrega. Para agregar el archivo que quieres entregar, debes pulsar el botón "Agregar entrega".</a:t>
            </a:r>
            <a:endParaRPr lang="es-UY" sz="2600" dirty="0">
              <a:latin typeface="Arial" panose="020B0604020202020204" pitchFamily="34" charset="0"/>
              <a:cs typeface="Arial" panose="020B0604020202020204" pitchFamily="34" charset="0"/>
            </a:endParaRPr>
          </a:p>
        </p:txBody>
      </p:sp>
      <p:pic>
        <p:nvPicPr>
          <p:cNvPr id="4" name="Picture 9" descr="Logo u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4325" y="6261902"/>
            <a:ext cx="1209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450" y="3140968"/>
            <a:ext cx="6623099" cy="2736304"/>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8" name="1 Título"/>
          <p:cNvSpPr txBox="1">
            <a:spLocks/>
          </p:cNvSpPr>
          <p:nvPr/>
        </p:nvSpPr>
        <p:spPr>
          <a:xfrm>
            <a:off x="457200" y="260648"/>
            <a:ext cx="8229600" cy="854968"/>
          </a:xfrm>
          <a:prstGeom prst="rect">
            <a:avLst/>
          </a:prstGeom>
          <a:solidFill>
            <a:schemeClr val="accent1">
              <a:lumMod val="20000"/>
              <a:lumOff val="80000"/>
            </a:schemeClr>
          </a:solidFill>
          <a:ln w="12700">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dirty="0"/>
              <a:t>9</a:t>
            </a:r>
            <a:r>
              <a:rPr lang="es-UY" dirty="0"/>
              <a:t>. Entrega de Tareas</a:t>
            </a: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6674" y="443239"/>
            <a:ext cx="1292488" cy="489785"/>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98778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9"/>
            <a:ext cx="8229600" cy="792087"/>
          </a:xfrm>
          <a:ln>
            <a:solidFill>
              <a:schemeClr val="tx1"/>
            </a:solidFill>
          </a:ln>
        </p:spPr>
        <p:txBody>
          <a:bodyPr>
            <a:normAutofit fontScale="92500" lnSpcReduction="20000"/>
          </a:bodyPr>
          <a:lstStyle/>
          <a:p>
            <a:pPr marL="0" indent="0" algn="just">
              <a:buNone/>
            </a:pPr>
            <a:r>
              <a:rPr lang="es-UY" sz="2000" dirty="0">
                <a:latin typeface="Arial" panose="020B0604020202020204" pitchFamily="34" charset="0"/>
                <a:cs typeface="Arial" panose="020B0604020202020204" pitchFamily="34" charset="0"/>
              </a:rPr>
              <a:t>Puedes arrastrar y soltar el archivo directamente en el lugar que nos indica la flecha o pulsar el botón "Agregar..." y usar el "Selector de Archivos“.</a:t>
            </a:r>
            <a:endParaRPr lang="es-UY" sz="2600" dirty="0">
              <a:latin typeface="Arial" panose="020B0604020202020204" pitchFamily="34" charset="0"/>
              <a:cs typeface="Arial" panose="020B0604020202020204" pitchFamily="34" charset="0"/>
            </a:endParaRPr>
          </a:p>
        </p:txBody>
      </p:sp>
      <p:pic>
        <p:nvPicPr>
          <p:cNvPr id="4" name="Picture 9" descr="Logo u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4325" y="6261902"/>
            <a:ext cx="1209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492896"/>
            <a:ext cx="7886700" cy="2943225"/>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9" name="1 Título"/>
          <p:cNvSpPr txBox="1">
            <a:spLocks/>
          </p:cNvSpPr>
          <p:nvPr/>
        </p:nvSpPr>
        <p:spPr>
          <a:xfrm>
            <a:off x="457200" y="260648"/>
            <a:ext cx="8229600" cy="854968"/>
          </a:xfrm>
          <a:prstGeom prst="rect">
            <a:avLst/>
          </a:prstGeom>
          <a:solidFill>
            <a:schemeClr val="accent1">
              <a:lumMod val="20000"/>
              <a:lumOff val="80000"/>
            </a:schemeClr>
          </a:solidFill>
          <a:ln w="12700">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dirty="0"/>
              <a:t>9</a:t>
            </a:r>
            <a:r>
              <a:rPr lang="es-UY" dirty="0"/>
              <a:t>. Entrega de Tareas</a:t>
            </a: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6674" y="443239"/>
            <a:ext cx="1292488" cy="489785"/>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81634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854968"/>
          </a:xfrm>
          <a:solidFill>
            <a:schemeClr val="accent1">
              <a:lumMod val="20000"/>
              <a:lumOff val="80000"/>
            </a:schemeClr>
          </a:solidFill>
          <a:ln w="12700">
            <a:solidFill>
              <a:schemeClr val="accent1"/>
            </a:solidFill>
          </a:ln>
        </p:spPr>
        <p:txBody>
          <a:bodyPr>
            <a:normAutofit fontScale="90000"/>
          </a:bodyPr>
          <a:lstStyle/>
          <a:p>
            <a:r>
              <a:rPr lang="es-UY" dirty="0"/>
              <a:t>1. Plataforma Educativa Virtual UDE</a:t>
            </a:r>
          </a:p>
        </p:txBody>
      </p:sp>
      <p:sp>
        <p:nvSpPr>
          <p:cNvPr id="3" name="2 Marcador de contenido"/>
          <p:cNvSpPr>
            <a:spLocks noGrp="1"/>
          </p:cNvSpPr>
          <p:nvPr>
            <p:ph idx="1"/>
          </p:nvPr>
        </p:nvSpPr>
        <p:spPr>
          <a:xfrm>
            <a:off x="457200" y="1340768"/>
            <a:ext cx="8229600" cy="5040560"/>
          </a:xfrm>
          <a:ln>
            <a:solidFill>
              <a:schemeClr val="tx1"/>
            </a:solidFill>
          </a:ln>
        </p:spPr>
        <p:txBody>
          <a:bodyPr>
            <a:noAutofit/>
          </a:bodyPr>
          <a:lstStyle/>
          <a:p>
            <a:pPr marL="0" indent="0" algn="just">
              <a:buNone/>
            </a:pPr>
            <a:r>
              <a:rPr lang="es-ES" sz="2400" dirty="0">
                <a:latin typeface="Arial" pitchFamily="34" charset="0"/>
                <a:cs typeface="Arial" pitchFamily="34" charset="0"/>
              </a:rPr>
              <a:t>Una </a:t>
            </a:r>
            <a:r>
              <a:rPr lang="es-ES" sz="2400" b="1" dirty="0">
                <a:latin typeface="Arial" pitchFamily="34" charset="0"/>
                <a:cs typeface="Arial" pitchFamily="34" charset="0"/>
              </a:rPr>
              <a:t>plataforma educativa virtual</a:t>
            </a:r>
            <a:r>
              <a:rPr lang="es-ES" sz="2400" dirty="0">
                <a:latin typeface="Arial" pitchFamily="34" charset="0"/>
                <a:cs typeface="Arial" pitchFamily="34" charset="0"/>
              </a:rPr>
              <a:t>, es un entorno informático</a:t>
            </a:r>
            <a:r>
              <a:rPr lang="es-419" sz="2400" dirty="0">
                <a:latin typeface="Arial" pitchFamily="34" charset="0"/>
                <a:cs typeface="Arial" pitchFamily="34" charset="0"/>
              </a:rPr>
              <a:t> (sitio web)</a:t>
            </a:r>
            <a:r>
              <a:rPr lang="es-ES" sz="2400" dirty="0">
                <a:latin typeface="Arial" pitchFamily="34" charset="0"/>
                <a:cs typeface="Arial" pitchFamily="34" charset="0"/>
              </a:rPr>
              <a:t> en el que nos encontramos con muchas herramientas agrupadas y optimizadas para fines </a:t>
            </a:r>
            <a:r>
              <a:rPr lang="es-419" sz="2400" dirty="0">
                <a:latin typeface="Arial" pitchFamily="34" charset="0"/>
                <a:cs typeface="Arial" pitchFamily="34" charset="0"/>
              </a:rPr>
              <a:t> educativos.</a:t>
            </a:r>
            <a:r>
              <a:rPr lang="es-ES" sz="2400" dirty="0">
                <a:latin typeface="Arial" pitchFamily="34" charset="0"/>
                <a:cs typeface="Arial" pitchFamily="34" charset="0"/>
              </a:rPr>
              <a:t> Su función es permitir la creación y gestión de cursos completos para internet sin que sean necesarios conocimientos profundos de programación. </a:t>
            </a:r>
            <a:endParaRPr lang="es-419" sz="2400" dirty="0">
              <a:latin typeface="Arial" pitchFamily="34" charset="0"/>
              <a:cs typeface="Arial" pitchFamily="34" charset="0"/>
            </a:endParaRPr>
          </a:p>
        </p:txBody>
      </p:sp>
      <p:pic>
        <p:nvPicPr>
          <p:cNvPr id="4" name="Picture 9" descr="Logo u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4325" y="6261902"/>
            <a:ext cx="1209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srcRect/>
          <a:stretch>
            <a:fillRect/>
          </a:stretch>
        </p:blipFill>
        <p:spPr bwMode="auto">
          <a:xfrm>
            <a:off x="2571736" y="3857628"/>
            <a:ext cx="3565587" cy="2395204"/>
          </a:xfrm>
          <a:prstGeom prst="rect">
            <a:avLst/>
          </a:prstGeom>
          <a:noFill/>
          <a:ln w="9525">
            <a:noFill/>
            <a:miter lim="800000"/>
            <a:headEnd/>
            <a:tailEnd/>
          </a:ln>
          <a:effectLst/>
        </p:spPr>
      </p:pic>
    </p:spTree>
    <p:extLst>
      <p:ext uri="{BB962C8B-B14F-4D97-AF65-F5344CB8AC3E}">
        <p14:creationId xmlns:p14="http://schemas.microsoft.com/office/powerpoint/2010/main" val="94803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9"/>
            <a:ext cx="8229600" cy="4176463"/>
          </a:xfrm>
          <a:ln>
            <a:solidFill>
              <a:schemeClr val="tx1"/>
            </a:solidFill>
          </a:ln>
        </p:spPr>
        <p:txBody>
          <a:bodyPr>
            <a:normAutofit fontScale="92500" lnSpcReduction="10000"/>
          </a:bodyPr>
          <a:lstStyle/>
          <a:p>
            <a:pPr marL="0" indent="0">
              <a:buNone/>
            </a:pPr>
            <a:r>
              <a:rPr lang="es-UY" sz="2200" b="1" dirty="0">
                <a:latin typeface="Arial" panose="020B0604020202020204" pitchFamily="34" charset="0"/>
                <a:cs typeface="Arial" panose="020B0604020202020204" pitchFamily="34" charset="0"/>
              </a:rPr>
              <a:t>usar el "Selector de archivos“</a:t>
            </a:r>
          </a:p>
          <a:p>
            <a:pPr marL="0" indent="0">
              <a:buNone/>
            </a:pPr>
            <a:r>
              <a:rPr lang="es-UY" sz="2200" dirty="0">
                <a:latin typeface="Arial" panose="020B0604020202020204" pitchFamily="34" charset="0"/>
                <a:cs typeface="Arial" panose="020B0604020202020204" pitchFamily="34" charset="0"/>
              </a:rPr>
              <a:t>El "Selector de Archivos" es una ventana que aparece cada vez que pulsamos el botón "Agregar...“.</a:t>
            </a:r>
          </a:p>
          <a:p>
            <a:pPr marL="0" indent="0">
              <a:buNone/>
            </a:pPr>
            <a:endParaRPr lang="es-UY" sz="2200" dirty="0">
              <a:latin typeface="Arial" panose="020B0604020202020204" pitchFamily="34" charset="0"/>
              <a:cs typeface="Arial" panose="020B0604020202020204" pitchFamily="34" charset="0"/>
            </a:endParaRPr>
          </a:p>
          <a:p>
            <a:pPr marL="0" indent="0">
              <a:buNone/>
            </a:pPr>
            <a:r>
              <a:rPr lang="es-UY" sz="2200" b="1" dirty="0">
                <a:latin typeface="Arial" panose="020B0604020202020204" pitchFamily="34" charset="0"/>
                <a:cs typeface="Arial" panose="020B0604020202020204" pitchFamily="34" charset="0"/>
              </a:rPr>
              <a:t>Para subir un archivo que tienes guardado en la computadora, tienes que elegir la opción "Subir un archivo" y seguir el siguiente procedimiento:</a:t>
            </a:r>
            <a:br>
              <a:rPr lang="es-UY" sz="2200" b="1" dirty="0">
                <a:latin typeface="Arial" panose="020B0604020202020204" pitchFamily="34" charset="0"/>
                <a:cs typeface="Arial" panose="020B0604020202020204" pitchFamily="34" charset="0"/>
              </a:rPr>
            </a:br>
            <a:r>
              <a:rPr lang="es-UY" sz="2200" dirty="0">
                <a:latin typeface="Arial" panose="020B0604020202020204" pitchFamily="34" charset="0"/>
                <a:cs typeface="Arial" panose="020B0604020202020204" pitchFamily="34" charset="0"/>
              </a:rPr>
              <a:t>1. Pulsar "Seleccionar archivo" y elegir el archivo ubicado en la computadora.</a:t>
            </a:r>
            <a:br>
              <a:rPr lang="es-UY" sz="2200" dirty="0">
                <a:latin typeface="Arial" panose="020B0604020202020204" pitchFamily="34" charset="0"/>
                <a:cs typeface="Arial" panose="020B0604020202020204" pitchFamily="34" charset="0"/>
              </a:rPr>
            </a:br>
            <a:r>
              <a:rPr lang="es-UY" sz="2200" dirty="0">
                <a:latin typeface="Arial" panose="020B0604020202020204" pitchFamily="34" charset="0"/>
                <a:cs typeface="Arial" panose="020B0604020202020204" pitchFamily="34" charset="0"/>
              </a:rPr>
              <a:t>2. Completar el nombre del archivo para guardarlo en la plataforma en el campo "Guardar como".</a:t>
            </a:r>
            <a:br>
              <a:rPr lang="es-UY" sz="2200" dirty="0">
                <a:latin typeface="Arial" panose="020B0604020202020204" pitchFamily="34" charset="0"/>
                <a:cs typeface="Arial" panose="020B0604020202020204" pitchFamily="34" charset="0"/>
              </a:rPr>
            </a:br>
            <a:r>
              <a:rPr lang="es-UY" sz="2200" dirty="0">
                <a:latin typeface="Arial" panose="020B0604020202020204" pitchFamily="34" charset="0"/>
                <a:cs typeface="Arial" panose="020B0604020202020204" pitchFamily="34" charset="0"/>
              </a:rPr>
              <a:t>3. Completar el nombre del "Autor" del archivo.</a:t>
            </a:r>
            <a:br>
              <a:rPr lang="es-UY" sz="2200" dirty="0">
                <a:latin typeface="Arial" panose="020B0604020202020204" pitchFamily="34" charset="0"/>
                <a:cs typeface="Arial" panose="020B0604020202020204" pitchFamily="34" charset="0"/>
              </a:rPr>
            </a:br>
            <a:r>
              <a:rPr lang="es-UY" sz="2200" dirty="0">
                <a:latin typeface="Arial" panose="020B0604020202020204" pitchFamily="34" charset="0"/>
                <a:cs typeface="Arial" panose="020B0604020202020204" pitchFamily="34" charset="0"/>
              </a:rPr>
              <a:t>4. Seleccionar su "Licencia"</a:t>
            </a:r>
            <a:br>
              <a:rPr lang="es-UY" sz="2200" dirty="0">
                <a:latin typeface="Arial" panose="020B0604020202020204" pitchFamily="34" charset="0"/>
                <a:cs typeface="Arial" panose="020B0604020202020204" pitchFamily="34" charset="0"/>
              </a:rPr>
            </a:br>
            <a:r>
              <a:rPr lang="es-UY" sz="2200" dirty="0">
                <a:latin typeface="Arial" panose="020B0604020202020204" pitchFamily="34" charset="0"/>
                <a:cs typeface="Arial" panose="020B0604020202020204" pitchFamily="34" charset="0"/>
              </a:rPr>
              <a:t>5. Finalmente, pulsar "Subir este archivo“.</a:t>
            </a:r>
          </a:p>
          <a:p>
            <a:pPr marL="0" indent="0" algn="just">
              <a:buNone/>
            </a:pPr>
            <a:endParaRPr lang="es-UY" sz="2600" dirty="0">
              <a:latin typeface="Arial" panose="020B0604020202020204" pitchFamily="34" charset="0"/>
              <a:cs typeface="Arial" panose="020B0604020202020204" pitchFamily="34" charset="0"/>
            </a:endParaRPr>
          </a:p>
        </p:txBody>
      </p:sp>
      <p:pic>
        <p:nvPicPr>
          <p:cNvPr id="4" name="Picture 9" descr="Logo u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4325" y="6261902"/>
            <a:ext cx="1209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Título"/>
          <p:cNvSpPr txBox="1">
            <a:spLocks/>
          </p:cNvSpPr>
          <p:nvPr/>
        </p:nvSpPr>
        <p:spPr>
          <a:xfrm>
            <a:off x="457200" y="260648"/>
            <a:ext cx="8229600" cy="854968"/>
          </a:xfrm>
          <a:prstGeom prst="rect">
            <a:avLst/>
          </a:prstGeom>
          <a:solidFill>
            <a:schemeClr val="accent1">
              <a:lumMod val="20000"/>
              <a:lumOff val="80000"/>
            </a:schemeClr>
          </a:solidFill>
          <a:ln w="12700">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dirty="0"/>
              <a:t>9</a:t>
            </a:r>
            <a:r>
              <a:rPr lang="es-UY" dirty="0"/>
              <a:t>. Entrega de Tareas</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674" y="443239"/>
            <a:ext cx="1292488" cy="489785"/>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06641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229600" cy="4824536"/>
          </a:xfrm>
        </p:spPr>
        <p:txBody>
          <a:bodyPr>
            <a:normAutofit fontScale="70000" lnSpcReduction="20000"/>
          </a:bodyPr>
          <a:lstStyle/>
          <a:p>
            <a:pPr marL="0" indent="0">
              <a:buNone/>
            </a:pPr>
            <a:r>
              <a:rPr lang="es-UY" sz="2600" b="1" dirty="0">
                <a:latin typeface="Arial" panose="020B0604020202020204" pitchFamily="34" charset="0"/>
                <a:cs typeface="Arial" panose="020B0604020202020204" pitchFamily="34" charset="0"/>
              </a:rPr>
              <a:t>Sistema de evaluación</a:t>
            </a:r>
          </a:p>
          <a:p>
            <a:pPr marL="0" indent="0">
              <a:buNone/>
            </a:pPr>
            <a:br>
              <a:rPr lang="es-UY" sz="2600" b="1" dirty="0">
                <a:latin typeface="Arial" panose="020B0604020202020204" pitchFamily="34" charset="0"/>
                <a:cs typeface="Arial" panose="020B0604020202020204" pitchFamily="34" charset="0"/>
              </a:rPr>
            </a:br>
            <a:r>
              <a:rPr lang="es-UY" sz="2600" dirty="0">
                <a:latin typeface="Arial" panose="020B0604020202020204" pitchFamily="34" charset="0"/>
                <a:cs typeface="Arial" panose="020B0604020202020204" pitchFamily="34" charset="0"/>
              </a:rPr>
              <a:t>Existen diferentes formas de evaluación, las cuales son determinadas por los docentes según las características del curso y de los estudiantes.</a:t>
            </a:r>
            <a:br>
              <a:rPr lang="es-UY" sz="2600" dirty="0">
                <a:latin typeface="Arial" panose="020B0604020202020204" pitchFamily="34" charset="0"/>
                <a:cs typeface="Arial" panose="020B0604020202020204" pitchFamily="34" charset="0"/>
              </a:rPr>
            </a:br>
            <a:endParaRPr lang="es-UY" sz="2600" dirty="0">
              <a:latin typeface="Arial" panose="020B0604020202020204" pitchFamily="34" charset="0"/>
              <a:cs typeface="Arial" panose="020B0604020202020204" pitchFamily="34" charset="0"/>
            </a:endParaRPr>
          </a:p>
          <a:p>
            <a:pPr marL="0" indent="0">
              <a:buNone/>
            </a:pPr>
            <a:br>
              <a:rPr lang="es-UY" sz="2600" dirty="0">
                <a:latin typeface="Arial" panose="020B0604020202020204" pitchFamily="34" charset="0"/>
                <a:cs typeface="Arial" panose="020B0604020202020204" pitchFamily="34" charset="0"/>
              </a:rPr>
            </a:br>
            <a:r>
              <a:rPr lang="es-UY" sz="2600" dirty="0">
                <a:latin typeface="Arial" panose="020B0604020202020204" pitchFamily="34" charset="0"/>
                <a:cs typeface="Arial" panose="020B0604020202020204" pitchFamily="34" charset="0"/>
              </a:rPr>
              <a:t>Entre las posibilidades se encuentran:</a:t>
            </a:r>
            <a:br>
              <a:rPr lang="es-UY" sz="2600" dirty="0">
                <a:latin typeface="Arial" panose="020B0604020202020204" pitchFamily="34" charset="0"/>
                <a:cs typeface="Arial" panose="020B0604020202020204" pitchFamily="34" charset="0"/>
              </a:rPr>
            </a:br>
            <a:endParaRPr lang="es-UY" sz="2600" dirty="0">
              <a:latin typeface="Arial" panose="020B0604020202020204" pitchFamily="34" charset="0"/>
              <a:cs typeface="Arial" panose="020B0604020202020204" pitchFamily="34" charset="0"/>
            </a:endParaRPr>
          </a:p>
          <a:p>
            <a:r>
              <a:rPr lang="es-UY" sz="2600" dirty="0">
                <a:latin typeface="Arial" panose="020B0604020202020204" pitchFamily="34" charset="0"/>
                <a:cs typeface="Arial" panose="020B0604020202020204" pitchFamily="34" charset="0"/>
              </a:rPr>
              <a:t>Participación en un foro, respondiendo a las preguntas determinadas por el docente o debatiendo sobre un determinado tema</a:t>
            </a:r>
          </a:p>
          <a:p>
            <a:r>
              <a:rPr lang="es-UY" sz="2600" dirty="0">
                <a:latin typeface="Arial" panose="020B0604020202020204" pitchFamily="34" charset="0"/>
                <a:cs typeface="Arial" panose="020B0604020202020204" pitchFamily="34" charset="0"/>
              </a:rPr>
              <a:t>Encuestas</a:t>
            </a:r>
          </a:p>
          <a:p>
            <a:r>
              <a:rPr lang="es-UY" sz="2600" dirty="0">
                <a:latin typeface="Arial" panose="020B0604020202020204" pitchFamily="34" charset="0"/>
                <a:cs typeface="Arial" panose="020B0604020202020204" pitchFamily="34" charset="0"/>
              </a:rPr>
              <a:t>Cuestionarios</a:t>
            </a:r>
          </a:p>
          <a:p>
            <a:r>
              <a:rPr lang="es-UY" sz="2600" dirty="0">
                <a:latin typeface="Arial" panose="020B0604020202020204" pitchFamily="34" charset="0"/>
                <a:cs typeface="Arial" panose="020B0604020202020204" pitchFamily="34" charset="0"/>
              </a:rPr>
              <a:t>Subir una tarea que elabores solo o con compañeros, como si fuera un archivo adjunto de un correo electrónico.</a:t>
            </a:r>
          </a:p>
          <a:p>
            <a:r>
              <a:rPr lang="es-UY" sz="2600" dirty="0">
                <a:latin typeface="Arial" panose="020B0604020202020204" pitchFamily="34" charset="0"/>
                <a:cs typeface="Arial" panose="020B0604020202020204" pitchFamily="34" charset="0"/>
              </a:rPr>
              <a:t>Ejercicios de múltiple opción</a:t>
            </a:r>
          </a:p>
          <a:p>
            <a:r>
              <a:rPr lang="es-UY" sz="2600" dirty="0">
                <a:latin typeface="Arial" panose="020B0604020202020204" pitchFamily="34" charset="0"/>
                <a:cs typeface="Arial" panose="020B0604020202020204" pitchFamily="34" charset="0"/>
              </a:rPr>
              <a:t>Crucigramas</a:t>
            </a:r>
          </a:p>
          <a:p>
            <a:r>
              <a:rPr lang="es-UY" sz="2600" dirty="0">
                <a:latin typeface="Arial" panose="020B0604020202020204" pitchFamily="34" charset="0"/>
                <a:cs typeface="Arial" panose="020B0604020202020204" pitchFamily="34" charset="0"/>
              </a:rPr>
              <a:t>entre otros...</a:t>
            </a:r>
          </a:p>
          <a:p>
            <a:pPr marL="0" indent="0">
              <a:buNone/>
            </a:pPr>
            <a:endParaRPr lang="es-UY" sz="2600" dirty="0">
              <a:latin typeface="Arial" panose="020B0604020202020204" pitchFamily="34" charset="0"/>
              <a:cs typeface="Arial" panose="020B0604020202020204" pitchFamily="34" charset="0"/>
            </a:endParaRPr>
          </a:p>
        </p:txBody>
      </p:sp>
      <p:pic>
        <p:nvPicPr>
          <p:cNvPr id="4" name="Picture 9" descr="Logo u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4325" y="6261902"/>
            <a:ext cx="1209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 Título"/>
          <p:cNvSpPr txBox="1">
            <a:spLocks/>
          </p:cNvSpPr>
          <p:nvPr/>
        </p:nvSpPr>
        <p:spPr>
          <a:xfrm>
            <a:off x="457200" y="260648"/>
            <a:ext cx="8229600" cy="854968"/>
          </a:xfrm>
          <a:prstGeom prst="rect">
            <a:avLst/>
          </a:prstGeom>
          <a:solidFill>
            <a:schemeClr val="accent1">
              <a:lumMod val="20000"/>
              <a:lumOff val="80000"/>
            </a:schemeClr>
          </a:solidFill>
          <a:ln w="12700">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UY" dirty="0"/>
              <a:t>1</a:t>
            </a:r>
            <a:r>
              <a:rPr lang="es-419" dirty="0"/>
              <a:t>0</a:t>
            </a:r>
            <a:r>
              <a:rPr lang="es-UY" dirty="0"/>
              <a:t>. Sistemas de Evaluación</a:t>
            </a:r>
          </a:p>
        </p:txBody>
      </p:sp>
    </p:spTree>
    <p:extLst>
      <p:ext uri="{BB962C8B-B14F-4D97-AF65-F5344CB8AC3E}">
        <p14:creationId xmlns:p14="http://schemas.microsoft.com/office/powerpoint/2010/main" val="1536047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9"/>
            <a:ext cx="8363272" cy="3168352"/>
          </a:xfrm>
          <a:ln>
            <a:solidFill>
              <a:schemeClr val="tx1"/>
            </a:solidFill>
          </a:ln>
        </p:spPr>
        <p:txBody>
          <a:bodyPr>
            <a:noAutofit/>
          </a:bodyPr>
          <a:lstStyle/>
          <a:p>
            <a:pPr marL="0" indent="0" algn="just">
              <a:buNone/>
            </a:pPr>
            <a:r>
              <a:rPr lang="es-UY" sz="1600" dirty="0">
                <a:latin typeface="Arial" panose="020B0604020202020204" pitchFamily="34" charset="0"/>
                <a:cs typeface="Arial" panose="020B0604020202020204" pitchFamily="34" charset="0"/>
              </a:rPr>
              <a:t>Son colecciones de preguntas, como un examen. Se responde a cada una de las preguntas que se presentan y al final obtiene una calificación, usualmente numérica, igual que en un examen. La calificación se obtiene de forma automática y se le presenta tan pronto como termina de rellenar el cuestionario y presionar el botón de "Guardar respuestas" al final del mismo. </a:t>
            </a:r>
          </a:p>
          <a:p>
            <a:pPr marL="0" indent="0" algn="just">
              <a:buNone/>
            </a:pPr>
            <a:endParaRPr lang="es-UY" sz="1600" dirty="0">
              <a:latin typeface="Arial" panose="020B0604020202020204" pitchFamily="34" charset="0"/>
              <a:cs typeface="Arial" panose="020B0604020202020204" pitchFamily="34" charset="0"/>
            </a:endParaRPr>
          </a:p>
          <a:p>
            <a:pPr marL="0" indent="0" algn="just">
              <a:buNone/>
            </a:pPr>
            <a:r>
              <a:rPr lang="es-UY" sz="1600" dirty="0">
                <a:latin typeface="Arial" panose="020B0604020202020204" pitchFamily="34" charset="0"/>
                <a:cs typeface="Arial" panose="020B0604020202020204" pitchFamily="34" charset="0"/>
              </a:rPr>
              <a:t>Al ingresar en un cuestionario, por lo general, lo primero que verá será la pantalla de instrucciones. Léalas cuidadosamente. Muchos exámenes en un ambiente de aprendizaje, terminan con malas calificaciones debido a que no se leyeron correctamente las instrucciones o las preguntas, faltó parte de ellas o se entendieron mal. Lo mismo sucede con un ambiente de aprendizaje virtual. Si no lee cuidadosamente las instrucciones o las preguntas, puede obtener malas calificaciones. </a:t>
            </a:r>
          </a:p>
        </p:txBody>
      </p:sp>
      <p:pic>
        <p:nvPicPr>
          <p:cNvPr id="4" name="Picture 9" descr="Logo u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4325" y="6261902"/>
            <a:ext cx="1209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467544" y="4692241"/>
            <a:ext cx="8352928" cy="2123658"/>
          </a:xfrm>
          <a:prstGeom prst="rect">
            <a:avLst/>
          </a:prstGeom>
          <a:ln>
            <a:solidFill>
              <a:schemeClr val="tx1"/>
            </a:solidFill>
          </a:ln>
        </p:spPr>
        <p:txBody>
          <a:bodyPr wrap="square">
            <a:spAutoFit/>
          </a:bodyPr>
          <a:lstStyle/>
          <a:p>
            <a:pPr algn="just"/>
            <a:r>
              <a:rPr lang="es-UY" sz="1600" b="1" dirty="0">
                <a:latin typeface="Arial" panose="020B0604020202020204" pitchFamily="34" charset="0"/>
                <a:cs typeface="Arial" panose="020B0604020202020204" pitchFamily="34" charset="0"/>
              </a:rPr>
              <a:t>Fecha límite: </a:t>
            </a:r>
            <a:endParaRPr lang="es-UY" sz="1600" dirty="0">
              <a:latin typeface="Arial" panose="020B0604020202020204" pitchFamily="34" charset="0"/>
              <a:cs typeface="Arial" panose="020B0604020202020204" pitchFamily="34" charset="0"/>
            </a:endParaRPr>
          </a:p>
          <a:p>
            <a:pPr algn="just"/>
            <a:r>
              <a:rPr lang="es-UY" sz="1600" dirty="0">
                <a:latin typeface="Arial" panose="020B0604020202020204" pitchFamily="34" charset="0"/>
                <a:cs typeface="Arial" panose="020B0604020202020204" pitchFamily="34" charset="0"/>
              </a:rPr>
              <a:t>El cuestionario no tiene por qué estar necesariamente siempre a su disposición. El profesor puede especificar una fecha límite para su realización. Pasada esa fecha ya no se admitirán más intentos y la calificación actual será la definitiva. </a:t>
            </a:r>
          </a:p>
          <a:p>
            <a:pPr algn="just"/>
            <a:endParaRPr lang="es-UY" sz="1600" dirty="0">
              <a:latin typeface="Arial" panose="020B0604020202020204" pitchFamily="34" charset="0"/>
              <a:cs typeface="Arial" panose="020B0604020202020204" pitchFamily="34" charset="0"/>
            </a:endParaRPr>
          </a:p>
          <a:p>
            <a:pPr algn="just"/>
            <a:r>
              <a:rPr lang="es-UY" sz="1600" dirty="0">
                <a:latin typeface="Arial" panose="020B0604020202020204" pitchFamily="34" charset="0"/>
                <a:cs typeface="Arial" panose="020B0604020202020204" pitchFamily="34" charset="0"/>
              </a:rPr>
              <a:t>Igualmente, el profesor puede especificar una fecha de activación. Es este caso usted sabrá que existe el cuestionario pero no podrá ver las preguntas y contestarlas hasta el día marcado para ello. </a:t>
            </a:r>
          </a:p>
        </p:txBody>
      </p:sp>
      <p:sp>
        <p:nvSpPr>
          <p:cNvPr id="10" name="1 Título"/>
          <p:cNvSpPr txBox="1">
            <a:spLocks/>
          </p:cNvSpPr>
          <p:nvPr/>
        </p:nvSpPr>
        <p:spPr>
          <a:xfrm>
            <a:off x="457200" y="260648"/>
            <a:ext cx="8229600" cy="854968"/>
          </a:xfrm>
          <a:prstGeom prst="rect">
            <a:avLst/>
          </a:prstGeom>
          <a:solidFill>
            <a:schemeClr val="accent1">
              <a:lumMod val="20000"/>
              <a:lumOff val="80000"/>
            </a:schemeClr>
          </a:solidFill>
          <a:ln w="12700">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UY" dirty="0"/>
              <a:t>1</a:t>
            </a:r>
            <a:r>
              <a:rPr lang="es-419" dirty="0"/>
              <a:t>1</a:t>
            </a:r>
            <a:r>
              <a:rPr lang="es-UY" dirty="0"/>
              <a:t>. Cuestionario</a:t>
            </a:r>
          </a:p>
        </p:txBody>
      </p:sp>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2331" y="432771"/>
            <a:ext cx="1824471" cy="475949"/>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58330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9"/>
            <a:ext cx="8363272" cy="3168352"/>
          </a:xfrm>
          <a:ln>
            <a:solidFill>
              <a:schemeClr val="tx1"/>
            </a:solidFill>
          </a:ln>
        </p:spPr>
        <p:txBody>
          <a:bodyPr>
            <a:noAutofit/>
          </a:bodyPr>
          <a:lstStyle/>
          <a:p>
            <a:pPr marL="0" indent="0">
              <a:buNone/>
            </a:pPr>
            <a:r>
              <a:rPr lang="es-UY" sz="1600" b="1" dirty="0">
                <a:latin typeface="Arial" panose="020B0604020202020204" pitchFamily="34" charset="0"/>
                <a:cs typeface="Arial" panose="020B0604020202020204" pitchFamily="34" charset="0"/>
              </a:rPr>
              <a:t>Tipos de Preguntas </a:t>
            </a:r>
            <a:endParaRPr lang="es-UY" sz="1600" dirty="0">
              <a:latin typeface="Arial" panose="020B0604020202020204" pitchFamily="34" charset="0"/>
              <a:cs typeface="Arial" panose="020B0604020202020204" pitchFamily="34" charset="0"/>
            </a:endParaRPr>
          </a:p>
          <a:p>
            <a:pPr marL="0" indent="0">
              <a:buNone/>
            </a:pPr>
            <a:r>
              <a:rPr lang="es-UY" sz="1600" dirty="0">
                <a:latin typeface="Arial" panose="020B0604020202020204" pitchFamily="34" charset="0"/>
                <a:cs typeface="Arial" panose="020B0604020202020204" pitchFamily="34" charset="0"/>
              </a:rPr>
              <a:t>Al final de la página de instrucciones del cuestionario, tiene un botón específico, , para ver la preguntas y empezar a realizar el examen respondiendo a las mismas. Cada cuestionario puede estar formado por varios tipos de preguntas distintas. Veamos una descripción de las mismas para aprender cómo se indica la respuesta en cada caso: </a:t>
            </a:r>
          </a:p>
          <a:p>
            <a:pPr marL="0" indent="0">
              <a:buNone/>
            </a:pPr>
            <a:r>
              <a:rPr lang="es-UY" sz="1600" b="1" dirty="0">
                <a:latin typeface="Arial" panose="020B0604020202020204" pitchFamily="34" charset="0"/>
                <a:cs typeface="Arial" panose="020B0604020202020204" pitchFamily="34" charset="0"/>
              </a:rPr>
              <a:t>Verdadero o Falso </a:t>
            </a:r>
          </a:p>
          <a:p>
            <a:pPr marL="0" indent="0">
              <a:buNone/>
            </a:pPr>
            <a:r>
              <a:rPr lang="es-UY" sz="1600" b="1" dirty="0">
                <a:latin typeface="Arial" panose="020B0604020202020204" pitchFamily="34" charset="0"/>
                <a:cs typeface="Arial" panose="020B0604020202020204" pitchFamily="34" charset="0"/>
              </a:rPr>
              <a:t>Opción múltiple </a:t>
            </a:r>
          </a:p>
          <a:p>
            <a:pPr marL="0" indent="0">
              <a:buNone/>
            </a:pPr>
            <a:r>
              <a:rPr lang="es-UY" sz="1600" b="1" dirty="0">
                <a:latin typeface="Arial" panose="020B0604020202020204" pitchFamily="34" charset="0"/>
                <a:cs typeface="Arial" panose="020B0604020202020204" pitchFamily="34" charset="0"/>
              </a:rPr>
              <a:t>Emparejamiento </a:t>
            </a:r>
          </a:p>
          <a:p>
            <a:pPr marL="0" indent="0">
              <a:buNone/>
            </a:pPr>
            <a:r>
              <a:rPr lang="es-UY" sz="1600" b="1" dirty="0">
                <a:latin typeface="Arial" panose="020B0604020202020204" pitchFamily="34" charset="0"/>
                <a:cs typeface="Arial" panose="020B0604020202020204" pitchFamily="34" charset="0"/>
              </a:rPr>
              <a:t>Numérico </a:t>
            </a:r>
          </a:p>
          <a:p>
            <a:pPr marL="0" indent="0">
              <a:buNone/>
            </a:pPr>
            <a:r>
              <a:rPr lang="es-UY" sz="1600" b="1" dirty="0">
                <a:latin typeface="Arial" panose="020B0604020202020204" pitchFamily="34" charset="0"/>
                <a:cs typeface="Arial" panose="020B0604020202020204" pitchFamily="34" charset="0"/>
              </a:rPr>
              <a:t>Respuesta Corta</a:t>
            </a:r>
          </a:p>
          <a:p>
            <a:pPr marL="0" indent="0">
              <a:buNone/>
            </a:pPr>
            <a:r>
              <a:rPr lang="es-UY" sz="1600" b="1" dirty="0">
                <a:latin typeface="Arial" panose="020B0604020202020204" pitchFamily="34" charset="0"/>
                <a:cs typeface="Arial" panose="020B0604020202020204" pitchFamily="34" charset="0"/>
              </a:rPr>
              <a:t>Rellenar huecos </a:t>
            </a:r>
            <a:endParaRPr lang="es-UY" sz="1600" dirty="0">
              <a:latin typeface="Arial" panose="020B0604020202020204" pitchFamily="34" charset="0"/>
              <a:cs typeface="Arial" panose="020B0604020202020204" pitchFamily="34" charset="0"/>
            </a:endParaRPr>
          </a:p>
        </p:txBody>
      </p:sp>
      <p:pic>
        <p:nvPicPr>
          <p:cNvPr id="4" name="Picture 9" descr="Logo u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4325" y="6261902"/>
            <a:ext cx="1209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467544" y="4938463"/>
            <a:ext cx="8352928" cy="1569660"/>
          </a:xfrm>
          <a:prstGeom prst="rect">
            <a:avLst/>
          </a:prstGeom>
          <a:ln>
            <a:solidFill>
              <a:schemeClr val="tx1"/>
            </a:solidFill>
          </a:ln>
        </p:spPr>
        <p:txBody>
          <a:bodyPr wrap="square">
            <a:spAutoFit/>
          </a:bodyPr>
          <a:lstStyle/>
          <a:p>
            <a:r>
              <a:rPr lang="es-UY" sz="1600" b="1" dirty="0">
                <a:latin typeface="Arial" panose="020B0604020202020204" pitchFamily="34" charset="0"/>
                <a:cs typeface="Arial" panose="020B0604020202020204" pitchFamily="34" charset="0"/>
              </a:rPr>
              <a:t>Puntuación final: </a:t>
            </a:r>
            <a:endParaRPr lang="es-UY" sz="1600" dirty="0">
              <a:latin typeface="Arial" panose="020B0604020202020204" pitchFamily="34" charset="0"/>
              <a:cs typeface="Arial" panose="020B0604020202020204" pitchFamily="34" charset="0"/>
            </a:endParaRPr>
          </a:p>
          <a:p>
            <a:r>
              <a:rPr lang="es-UY" sz="1600" dirty="0">
                <a:latin typeface="Arial" panose="020B0604020202020204" pitchFamily="34" charset="0"/>
                <a:cs typeface="Arial" panose="020B0604020202020204" pitchFamily="34" charset="0"/>
              </a:rPr>
              <a:t>Se le devuelve la valoración final del cuestionario como correctas/totales y la nota final según la escala de puntuación definida para el cuestionario. </a:t>
            </a:r>
          </a:p>
          <a:p>
            <a:r>
              <a:rPr lang="es-UY" sz="1600" dirty="0">
                <a:latin typeface="Arial" panose="020B0604020202020204" pitchFamily="34" charset="0"/>
                <a:cs typeface="Arial" panose="020B0604020202020204" pitchFamily="34" charset="0"/>
              </a:rPr>
              <a:t>Nuevamente lo invitamos a acceder al curso de </a:t>
            </a:r>
            <a:r>
              <a:rPr lang="es-UY" sz="1600" dirty="0" err="1">
                <a:latin typeface="Arial" panose="020B0604020202020204" pitchFamily="34" charset="0"/>
                <a:cs typeface="Arial" panose="020B0604020202020204" pitchFamily="34" charset="0"/>
              </a:rPr>
              <a:t>Moodle</a:t>
            </a:r>
            <a:r>
              <a:rPr lang="es-UY" sz="1600" dirty="0">
                <a:latin typeface="Arial" panose="020B0604020202020204" pitchFamily="34" charset="0"/>
                <a:cs typeface="Arial" panose="020B0604020202020204" pitchFamily="34" charset="0"/>
              </a:rPr>
              <a:t> para estudiantes (mencionado en la sección referente a foros) y realizar un cuestionario para familiarizarse con el funcionamiento. </a:t>
            </a:r>
          </a:p>
        </p:txBody>
      </p:sp>
      <p:sp>
        <p:nvSpPr>
          <p:cNvPr id="9" name="1 Título"/>
          <p:cNvSpPr txBox="1">
            <a:spLocks/>
          </p:cNvSpPr>
          <p:nvPr/>
        </p:nvSpPr>
        <p:spPr>
          <a:xfrm>
            <a:off x="457200" y="260648"/>
            <a:ext cx="8229600" cy="854968"/>
          </a:xfrm>
          <a:prstGeom prst="rect">
            <a:avLst/>
          </a:prstGeom>
          <a:solidFill>
            <a:schemeClr val="accent1">
              <a:lumMod val="20000"/>
              <a:lumOff val="80000"/>
            </a:schemeClr>
          </a:solidFill>
          <a:ln w="12700">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UY" dirty="0"/>
              <a:t>1</a:t>
            </a:r>
            <a:r>
              <a:rPr lang="es-419" dirty="0"/>
              <a:t>1</a:t>
            </a:r>
            <a:r>
              <a:rPr lang="es-UY" dirty="0"/>
              <a:t>. Cuestionario</a:t>
            </a:r>
          </a:p>
        </p:txBody>
      </p:sp>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2331" y="476672"/>
            <a:ext cx="1824471" cy="475949"/>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81510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9"/>
            <a:ext cx="8363272" cy="4536503"/>
          </a:xfrm>
          <a:ln>
            <a:solidFill>
              <a:schemeClr val="tx1"/>
            </a:solidFill>
          </a:ln>
        </p:spPr>
        <p:txBody>
          <a:bodyPr>
            <a:noAutofit/>
          </a:bodyPr>
          <a:lstStyle/>
          <a:p>
            <a:pPr marL="0" indent="0" algn="just">
              <a:buNone/>
            </a:pPr>
            <a:r>
              <a:rPr lang="es-UY" sz="2400" dirty="0">
                <a:latin typeface="Arial" panose="020B0604020202020204" pitchFamily="34" charset="0"/>
                <a:cs typeface="Arial" panose="020B0604020202020204" pitchFamily="34" charset="0"/>
              </a:rPr>
              <a:t>Podrá encontrar más información relativa a </a:t>
            </a:r>
            <a:r>
              <a:rPr lang="es-UY" sz="2400" dirty="0" err="1">
                <a:latin typeface="Arial" panose="020B0604020202020204" pitchFamily="34" charset="0"/>
                <a:cs typeface="Arial" panose="020B0604020202020204" pitchFamily="34" charset="0"/>
              </a:rPr>
              <a:t>Moodle</a:t>
            </a:r>
            <a:r>
              <a:rPr lang="es-UY" sz="2400" dirty="0">
                <a:latin typeface="Arial" panose="020B0604020202020204" pitchFamily="34" charset="0"/>
                <a:cs typeface="Arial" panose="020B0604020202020204" pitchFamily="34" charset="0"/>
              </a:rPr>
              <a:t> para estudiantes en el sitio oficial de la herramienta o accediendo al siguiente link:</a:t>
            </a:r>
          </a:p>
          <a:p>
            <a:pPr marL="0" indent="0">
              <a:buNone/>
            </a:pPr>
            <a:r>
              <a:rPr lang="es-UY" sz="1600" dirty="0">
                <a:latin typeface="Arial" panose="020B0604020202020204" pitchFamily="34" charset="0"/>
                <a:cs typeface="Arial" panose="020B0604020202020204" pitchFamily="34" charset="0"/>
              </a:rPr>
              <a:t> </a:t>
            </a:r>
            <a:r>
              <a:rPr lang="es-UY" sz="1600" dirty="0">
                <a:latin typeface="Arial" panose="020B0604020202020204" pitchFamily="34" charset="0"/>
                <a:cs typeface="Arial" panose="020B0604020202020204" pitchFamily="34" charset="0"/>
                <a:hlinkClick r:id="rId2"/>
              </a:rPr>
              <a:t>https://docs.moodle.org/all/es/Documentaci%C3%B3n_para_estudiantes#Curso_de_iniciaci.C3.B3n_para_los_estudiantes</a:t>
            </a:r>
            <a:endParaRPr lang="es-UY" sz="1600" dirty="0">
              <a:latin typeface="Arial" panose="020B0604020202020204" pitchFamily="34" charset="0"/>
              <a:cs typeface="Arial" panose="020B0604020202020204" pitchFamily="34" charset="0"/>
            </a:endParaRPr>
          </a:p>
          <a:p>
            <a:pPr marL="0" indent="0">
              <a:buNone/>
            </a:pPr>
            <a:r>
              <a:rPr lang="es-UY" sz="1600" dirty="0"/>
              <a:t> </a:t>
            </a:r>
            <a:endParaRPr lang="es-UY" sz="1600" dirty="0">
              <a:latin typeface="Arial" panose="020B0604020202020204" pitchFamily="34" charset="0"/>
              <a:cs typeface="Arial" panose="020B0604020202020204" pitchFamily="34" charset="0"/>
            </a:endParaRPr>
          </a:p>
        </p:txBody>
      </p:sp>
      <p:pic>
        <p:nvPicPr>
          <p:cNvPr id="4" name="Picture 9" descr="Logo u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4325" y="6261902"/>
            <a:ext cx="1209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1 Título"/>
          <p:cNvSpPr txBox="1">
            <a:spLocks/>
          </p:cNvSpPr>
          <p:nvPr/>
        </p:nvSpPr>
        <p:spPr>
          <a:xfrm>
            <a:off x="457200" y="260648"/>
            <a:ext cx="8229600" cy="854968"/>
          </a:xfrm>
          <a:prstGeom prst="rect">
            <a:avLst/>
          </a:prstGeom>
          <a:solidFill>
            <a:schemeClr val="accent1">
              <a:lumMod val="20000"/>
              <a:lumOff val="80000"/>
            </a:schemeClr>
          </a:solidFill>
          <a:ln w="12700">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UY" dirty="0"/>
              <a:t>1</a:t>
            </a:r>
            <a:r>
              <a:rPr lang="es-419" dirty="0"/>
              <a:t>2</a:t>
            </a:r>
            <a:r>
              <a:rPr lang="es-UY" dirty="0"/>
              <a:t>. Material complementario</a:t>
            </a:r>
          </a:p>
        </p:txBody>
      </p:sp>
    </p:spTree>
    <p:extLst>
      <p:ext uri="{BB962C8B-B14F-4D97-AF65-F5344CB8AC3E}">
        <p14:creationId xmlns:p14="http://schemas.microsoft.com/office/powerpoint/2010/main" val="1082705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2607047"/>
            <a:ext cx="7772400" cy="1470025"/>
          </a:xfrm>
        </p:spPr>
        <p:txBody>
          <a:bodyPr>
            <a:normAutofit/>
          </a:bodyPr>
          <a:lstStyle/>
          <a:p>
            <a:r>
              <a:rPr lang="es-UY" sz="8000" b="1" dirty="0"/>
              <a:t>Fin</a:t>
            </a:r>
          </a:p>
        </p:txBody>
      </p:sp>
      <p:pic>
        <p:nvPicPr>
          <p:cNvPr id="4" name="Picture 9" descr="Logo u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692696"/>
            <a:ext cx="2085262" cy="102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155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229600" cy="4752528"/>
          </a:xfrm>
          <a:ln>
            <a:solidFill>
              <a:schemeClr val="tx1"/>
            </a:solidFill>
          </a:ln>
        </p:spPr>
        <p:txBody>
          <a:bodyPr>
            <a:normAutofit/>
          </a:bodyPr>
          <a:lstStyle/>
          <a:p>
            <a:pPr marL="0" indent="0" algn="just">
              <a:spcBef>
                <a:spcPts val="0"/>
              </a:spcBef>
              <a:buNone/>
            </a:pPr>
            <a:r>
              <a:rPr lang="es-UY" sz="2200" b="1" dirty="0">
                <a:solidFill>
                  <a:srgbClr val="0070C0"/>
                </a:solidFill>
                <a:latin typeface="Arial" panose="020B0604020202020204" pitchFamily="34" charset="0"/>
                <a:cs typeface="Arial" panose="020B0604020202020204" pitchFamily="34" charset="0"/>
              </a:rPr>
              <a:t>¿Qué podemos hacer en una plataforma educativa virtual</a:t>
            </a:r>
            <a:r>
              <a:rPr lang="es-UY" sz="2200" dirty="0">
                <a:solidFill>
                  <a:srgbClr val="0070C0"/>
                </a:solidFill>
                <a:latin typeface="Arial" panose="020B0604020202020204" pitchFamily="34" charset="0"/>
                <a:cs typeface="Arial" panose="020B0604020202020204" pitchFamily="34" charset="0"/>
              </a:rPr>
              <a:t> </a:t>
            </a:r>
            <a:r>
              <a:rPr lang="es-UY" sz="2200" b="1" dirty="0">
                <a:solidFill>
                  <a:srgbClr val="0070C0"/>
                </a:solidFill>
                <a:latin typeface="Arial" panose="020B0604020202020204" pitchFamily="34" charset="0"/>
                <a:cs typeface="Arial" panose="020B0604020202020204" pitchFamily="34" charset="0"/>
              </a:rPr>
              <a:t>?</a:t>
            </a:r>
          </a:p>
          <a:p>
            <a:pPr marL="0" indent="0" algn="just">
              <a:spcBef>
                <a:spcPts val="0"/>
              </a:spcBef>
              <a:buNone/>
            </a:pPr>
            <a:r>
              <a:rPr lang="es-UY" sz="2000" dirty="0">
                <a:latin typeface="Arial" panose="020B0604020202020204" pitchFamily="34" charset="0"/>
                <a:cs typeface="Arial" panose="020B0604020202020204" pitchFamily="34" charset="0"/>
              </a:rPr>
              <a:t>Complementar nuestra participación en el aula con trabajo desde donde </a:t>
            </a:r>
            <a:r>
              <a:rPr lang="es-UY" sz="2000" dirty="0" err="1">
                <a:latin typeface="Arial" panose="020B0604020202020204" pitchFamily="34" charset="0"/>
                <a:cs typeface="Arial" panose="020B0604020202020204" pitchFamily="34" charset="0"/>
              </a:rPr>
              <a:t>querramos</a:t>
            </a:r>
            <a:r>
              <a:rPr lang="es-UY" sz="2000" dirty="0">
                <a:latin typeface="Arial" panose="020B0604020202020204" pitchFamily="34" charset="0"/>
                <a:cs typeface="Arial" panose="020B0604020202020204" pitchFamily="34" charset="0"/>
              </a:rPr>
              <a:t> y a la hora que nos sea conveniente, simplemente utilizando una computadora con conexión a internet.</a:t>
            </a:r>
          </a:p>
          <a:p>
            <a:pPr marL="0" indent="0" algn="just">
              <a:spcBef>
                <a:spcPts val="0"/>
              </a:spcBef>
              <a:buNone/>
            </a:pPr>
            <a:endParaRPr lang="es-UY" sz="2000" dirty="0">
              <a:latin typeface="Arial" panose="020B0604020202020204" pitchFamily="34" charset="0"/>
              <a:cs typeface="Arial" panose="020B0604020202020204" pitchFamily="34" charset="0"/>
            </a:endParaRPr>
          </a:p>
          <a:p>
            <a:pPr marL="0" indent="0" algn="just">
              <a:spcBef>
                <a:spcPts val="0"/>
              </a:spcBef>
              <a:buNone/>
            </a:pPr>
            <a:r>
              <a:rPr lang="es-UY" sz="2000" dirty="0">
                <a:latin typeface="Arial" panose="020B0604020202020204" pitchFamily="34" charset="0"/>
                <a:cs typeface="Arial" panose="020B0604020202020204" pitchFamily="34" charset="0"/>
              </a:rPr>
              <a:t>Además podemos: </a:t>
            </a:r>
          </a:p>
          <a:p>
            <a:pPr algn="just">
              <a:spcBef>
                <a:spcPts val="0"/>
              </a:spcBef>
            </a:pPr>
            <a:r>
              <a:rPr lang="es-UY" sz="2000" dirty="0">
                <a:latin typeface="Arial" panose="020B0604020202020204" pitchFamily="34" charset="0"/>
                <a:cs typeface="Arial" panose="020B0604020202020204" pitchFamily="34" charset="0"/>
              </a:rPr>
              <a:t>Crear y gestionar nuestro propio </a:t>
            </a:r>
            <a:r>
              <a:rPr lang="es-UY" sz="2000" dirty="0" err="1">
                <a:latin typeface="Arial" panose="020B0604020202020204" pitchFamily="34" charset="0"/>
                <a:cs typeface="Arial" panose="020B0604020202020204" pitchFamily="34" charset="0"/>
              </a:rPr>
              <a:t>perﬁl</a:t>
            </a:r>
            <a:r>
              <a:rPr lang="es-UY" sz="2000" dirty="0">
                <a:latin typeface="Arial" panose="020B0604020202020204" pitchFamily="34" charset="0"/>
                <a:cs typeface="Arial" panose="020B0604020202020204" pitchFamily="34" charset="0"/>
              </a:rPr>
              <a:t>.</a:t>
            </a:r>
          </a:p>
          <a:p>
            <a:pPr algn="just">
              <a:spcBef>
                <a:spcPts val="0"/>
              </a:spcBef>
            </a:pPr>
            <a:r>
              <a:rPr lang="es-UY" sz="2000" dirty="0">
                <a:latin typeface="Arial" panose="020B0604020202020204" pitchFamily="34" charset="0"/>
                <a:cs typeface="Arial" panose="020B0604020202020204" pitchFamily="34" charset="0"/>
              </a:rPr>
              <a:t>Ver la lista de personas con las que compartimos el curso o materia</a:t>
            </a:r>
            <a:endParaRPr lang="es-419" sz="2000" dirty="0">
              <a:latin typeface="Arial" panose="020B0604020202020204" pitchFamily="34" charset="0"/>
              <a:cs typeface="Arial" panose="020B0604020202020204" pitchFamily="34" charset="0"/>
            </a:endParaRPr>
          </a:p>
          <a:p>
            <a:pPr algn="just">
              <a:spcBef>
                <a:spcPts val="0"/>
              </a:spcBef>
            </a:pPr>
            <a:r>
              <a:rPr lang="es-419" sz="2000" dirty="0">
                <a:latin typeface="Arial" panose="020B0604020202020204" pitchFamily="34" charset="0"/>
                <a:cs typeface="Arial" panose="020B0604020202020204" pitchFamily="34" charset="0"/>
              </a:rPr>
              <a:t>C</a:t>
            </a:r>
            <a:r>
              <a:rPr lang="es-UY" sz="2000" dirty="0" err="1">
                <a:latin typeface="Arial" panose="020B0604020202020204" pitchFamily="34" charset="0"/>
                <a:cs typeface="Arial" panose="020B0604020202020204" pitchFamily="34" charset="0"/>
              </a:rPr>
              <a:t>ontactarnos</a:t>
            </a:r>
            <a:r>
              <a:rPr lang="es-UY" sz="2000" dirty="0">
                <a:latin typeface="Arial" panose="020B0604020202020204" pitchFamily="34" charset="0"/>
                <a:cs typeface="Arial" panose="020B0604020202020204" pitchFamily="34" charset="0"/>
              </a:rPr>
              <a:t> para formar grupos de estudio o realizar trabajos en equipo.</a:t>
            </a:r>
          </a:p>
          <a:p>
            <a:pPr algn="just">
              <a:spcBef>
                <a:spcPts val="0"/>
              </a:spcBef>
            </a:pPr>
            <a:r>
              <a:rPr lang="es-UY" sz="2000" dirty="0">
                <a:latin typeface="Arial" panose="020B0604020202020204" pitchFamily="34" charset="0"/>
                <a:cs typeface="Arial" panose="020B0604020202020204" pitchFamily="34" charset="0"/>
              </a:rPr>
              <a:t>Comunicarnos con docentes y compañeros a través de foros y chat.</a:t>
            </a:r>
          </a:p>
          <a:p>
            <a:pPr algn="just">
              <a:spcBef>
                <a:spcPts val="0"/>
              </a:spcBef>
            </a:pPr>
            <a:r>
              <a:rPr lang="es-UY" sz="2000" dirty="0">
                <a:latin typeface="Arial" panose="020B0604020202020204" pitchFamily="34" charset="0"/>
                <a:cs typeface="Arial" panose="020B0604020202020204" pitchFamily="34" charset="0"/>
              </a:rPr>
              <a:t>Utilizar los recursos educativos (bibliografía, imágenes, presentaciones, videos, etc.) que el docente ponga a disposición.</a:t>
            </a:r>
          </a:p>
          <a:p>
            <a:pPr algn="just">
              <a:spcBef>
                <a:spcPts val="0"/>
              </a:spcBef>
            </a:pPr>
            <a:r>
              <a:rPr lang="es-UY" sz="2000" dirty="0">
                <a:latin typeface="Arial" panose="020B0604020202020204" pitchFamily="34" charset="0"/>
                <a:cs typeface="Arial" panose="020B0604020202020204" pitchFamily="34" charset="0"/>
              </a:rPr>
              <a:t>Realizar actividades </a:t>
            </a:r>
            <a:r>
              <a:rPr lang="es-UY" sz="2000" dirty="0" err="1">
                <a:latin typeface="Arial" panose="020B0604020202020204" pitchFamily="34" charset="0"/>
                <a:cs typeface="Arial" panose="020B0604020202020204" pitchFamily="34" charset="0"/>
              </a:rPr>
              <a:t>semipresenciales</a:t>
            </a:r>
            <a:r>
              <a:rPr lang="es-UY" sz="2000" dirty="0">
                <a:latin typeface="Arial" panose="020B0604020202020204" pitchFamily="34" charset="0"/>
                <a:cs typeface="Arial" panose="020B0604020202020204" pitchFamily="34" charset="0"/>
              </a:rPr>
              <a:t>: tareas, cuestionarios, encuestas, foros, wikis, etc.</a:t>
            </a:r>
            <a:endParaRPr lang="es-UY" sz="1100" dirty="0">
              <a:latin typeface="Arial" panose="020B0604020202020204" pitchFamily="34" charset="0"/>
              <a:cs typeface="Arial" panose="020B0604020202020204" pitchFamily="34" charset="0"/>
            </a:endParaRPr>
          </a:p>
        </p:txBody>
      </p:sp>
      <p:pic>
        <p:nvPicPr>
          <p:cNvPr id="4" name="Picture 9" descr="Logo u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4325" y="6261902"/>
            <a:ext cx="1209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Título"/>
          <p:cNvSpPr txBox="1">
            <a:spLocks/>
          </p:cNvSpPr>
          <p:nvPr/>
        </p:nvSpPr>
        <p:spPr>
          <a:xfrm>
            <a:off x="457200" y="260648"/>
            <a:ext cx="8229600" cy="854968"/>
          </a:xfrm>
          <a:prstGeom prst="rect">
            <a:avLst/>
          </a:prstGeom>
          <a:solidFill>
            <a:schemeClr val="accent1">
              <a:lumMod val="20000"/>
              <a:lumOff val="80000"/>
            </a:schemeClr>
          </a:solidFill>
          <a:ln w="12700">
            <a:solidFill>
              <a:schemeClr val="accent1"/>
            </a:solid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UY" dirty="0"/>
              <a:t>1. Plataforma Educativa Virtual UDE</a:t>
            </a:r>
          </a:p>
        </p:txBody>
      </p:sp>
    </p:spTree>
    <p:extLst>
      <p:ext uri="{BB962C8B-B14F-4D97-AF65-F5344CB8AC3E}">
        <p14:creationId xmlns:p14="http://schemas.microsoft.com/office/powerpoint/2010/main" val="822048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Logo u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4325" y="6261902"/>
            <a:ext cx="1209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467544" y="1412776"/>
            <a:ext cx="8169727" cy="2123658"/>
          </a:xfrm>
          <a:prstGeom prst="rect">
            <a:avLst/>
          </a:prstGeom>
          <a:noFill/>
          <a:ln>
            <a:solidFill>
              <a:schemeClr val="tx1"/>
            </a:solidFill>
          </a:ln>
        </p:spPr>
        <p:txBody>
          <a:bodyPr wrap="square">
            <a:spAutoFit/>
          </a:bodyPr>
          <a:lstStyle/>
          <a:p>
            <a:pPr algn="just"/>
            <a:r>
              <a:rPr lang="es-UY" sz="2200" b="1" dirty="0">
                <a:solidFill>
                  <a:srgbClr val="0070C0"/>
                </a:solidFill>
                <a:latin typeface="Arial" panose="020B0604020202020204" pitchFamily="34" charset="0"/>
                <a:cs typeface="Arial" panose="020B0604020202020204" pitchFamily="34" charset="0"/>
              </a:rPr>
              <a:t>¿Cómo podemos utilizar una plataforma educativa virtual?</a:t>
            </a:r>
          </a:p>
          <a:p>
            <a:pPr algn="just"/>
            <a:r>
              <a:rPr lang="es-UY" sz="2200" dirty="0">
                <a:latin typeface="Arial" panose="020B0604020202020204" pitchFamily="34" charset="0"/>
                <a:cs typeface="Arial" panose="020B0604020202020204" pitchFamily="34" charset="0"/>
              </a:rPr>
              <a:t>Como estudiante universitario, tenemos primero que activar nuestro usuario y crear nuestro perfil de estudiante. De esta forma podremos ser parte del entorno virtual y acceder a los cursos, actividades y además comunicarnos con docentes y compañeros.</a:t>
            </a:r>
          </a:p>
        </p:txBody>
      </p:sp>
      <p:sp>
        <p:nvSpPr>
          <p:cNvPr id="8" name="1 Título"/>
          <p:cNvSpPr txBox="1">
            <a:spLocks/>
          </p:cNvSpPr>
          <p:nvPr/>
        </p:nvSpPr>
        <p:spPr>
          <a:xfrm>
            <a:off x="457200" y="260648"/>
            <a:ext cx="8229600" cy="854968"/>
          </a:xfrm>
          <a:prstGeom prst="rect">
            <a:avLst/>
          </a:prstGeom>
          <a:solidFill>
            <a:schemeClr val="accent1">
              <a:lumMod val="20000"/>
              <a:lumOff val="80000"/>
            </a:schemeClr>
          </a:solidFill>
          <a:ln w="12700">
            <a:solidFill>
              <a:schemeClr val="accent1"/>
            </a:solid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UY" dirty="0"/>
              <a:t>1. Plataforma Educativa Virtual UDE</a:t>
            </a:r>
          </a:p>
        </p:txBody>
      </p:sp>
      <p:sp>
        <p:nvSpPr>
          <p:cNvPr id="7" name="2 Marcador de contenido"/>
          <p:cNvSpPr>
            <a:spLocks noGrp="1"/>
          </p:cNvSpPr>
          <p:nvPr>
            <p:ph idx="1"/>
          </p:nvPr>
        </p:nvSpPr>
        <p:spPr>
          <a:xfrm>
            <a:off x="428596" y="3857628"/>
            <a:ext cx="8229600" cy="2428892"/>
          </a:xfrm>
          <a:ln>
            <a:solidFill>
              <a:schemeClr val="tx1"/>
            </a:solidFill>
          </a:ln>
        </p:spPr>
        <p:txBody>
          <a:bodyPr>
            <a:normAutofit fontScale="92500" lnSpcReduction="10000"/>
          </a:bodyPr>
          <a:lstStyle/>
          <a:p>
            <a:pPr marL="0" indent="0" algn="just">
              <a:buNone/>
            </a:pPr>
            <a:r>
              <a:rPr lang="es-UY" sz="2400" dirty="0">
                <a:latin typeface="Arial" panose="020B0604020202020204" pitchFamily="34" charset="0"/>
                <a:cs typeface="Arial" panose="020B0604020202020204" pitchFamily="34" charset="0"/>
              </a:rPr>
              <a:t>La Plataforma Educativa Virtual de UDE  fue desarrollad</a:t>
            </a:r>
            <a:r>
              <a:rPr lang="es-419" sz="2400" dirty="0">
                <a:latin typeface="Arial" panose="020B0604020202020204" pitchFamily="34" charset="0"/>
                <a:cs typeface="Arial" panose="020B0604020202020204" pitchFamily="34" charset="0"/>
              </a:rPr>
              <a:t>a</a:t>
            </a:r>
            <a:r>
              <a:rPr lang="es-UY" sz="2400" dirty="0">
                <a:latin typeface="Arial" panose="020B0604020202020204" pitchFamily="34" charset="0"/>
                <a:cs typeface="Arial" panose="020B0604020202020204" pitchFamily="34" charset="0"/>
              </a:rPr>
              <a:t> en base a un sistema de gestión de cursos denominado </a:t>
            </a:r>
            <a:r>
              <a:rPr lang="es-UY" sz="2400" b="1" dirty="0" err="1">
                <a:latin typeface="Arial" panose="020B0604020202020204" pitchFamily="34" charset="0"/>
                <a:cs typeface="Arial" panose="020B0604020202020204" pitchFamily="34" charset="0"/>
              </a:rPr>
              <a:t>Moodle</a:t>
            </a:r>
            <a:r>
              <a:rPr lang="es-UY" sz="2400" dirty="0">
                <a:latin typeface="Arial" panose="020B0604020202020204" pitchFamily="34" charset="0"/>
                <a:cs typeface="Arial" panose="020B0604020202020204" pitchFamily="34" charset="0"/>
              </a:rPr>
              <a:t>, que es de distribución libre y que ayuda a los educadores a crear comunidades de aprendizaje.</a:t>
            </a:r>
          </a:p>
          <a:p>
            <a:pPr marL="0" indent="0" algn="just">
              <a:buNone/>
            </a:pPr>
            <a:endParaRPr lang="es-UY" sz="2400" dirty="0">
              <a:latin typeface="Arial" panose="020B0604020202020204" pitchFamily="34" charset="0"/>
              <a:cs typeface="Arial" panose="020B0604020202020204" pitchFamily="34" charset="0"/>
            </a:endParaRPr>
          </a:p>
          <a:p>
            <a:pPr marL="0" indent="0" algn="just">
              <a:buNone/>
            </a:pPr>
            <a:r>
              <a:rPr lang="es-UY" sz="2400" dirty="0">
                <a:latin typeface="Arial" panose="020B0604020202020204" pitchFamily="34" charset="0"/>
                <a:cs typeface="Arial" panose="020B0604020202020204" pitchFamily="34" charset="0"/>
              </a:rPr>
              <a:t>En base a esta herramienta (</a:t>
            </a:r>
            <a:r>
              <a:rPr lang="es-UY" sz="2400" dirty="0" err="1">
                <a:latin typeface="Arial" panose="020B0604020202020204" pitchFamily="34" charset="0"/>
                <a:cs typeface="Arial" panose="020B0604020202020204" pitchFamily="34" charset="0"/>
              </a:rPr>
              <a:t>Moodle</a:t>
            </a:r>
            <a:r>
              <a:rPr lang="es-UY" sz="2400" dirty="0">
                <a:latin typeface="Arial" panose="020B0604020202020204" pitchFamily="34" charset="0"/>
                <a:cs typeface="Arial" panose="020B0604020202020204" pitchFamily="34" charset="0"/>
              </a:rPr>
              <a:t>) UDE diseñó su Plataforma Educativa Virtual adaptado a sus necesidades.</a:t>
            </a:r>
          </a:p>
          <a:p>
            <a:pPr marL="0" indent="0" algn="just">
              <a:buNone/>
            </a:pPr>
            <a:endParaRPr lang="es-UY"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6855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Logo u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4325" y="6261902"/>
            <a:ext cx="1209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 Título"/>
          <p:cNvSpPr>
            <a:spLocks noGrp="1"/>
          </p:cNvSpPr>
          <p:nvPr>
            <p:ph type="title"/>
          </p:nvPr>
        </p:nvSpPr>
        <p:spPr>
          <a:xfrm>
            <a:off x="457200" y="260648"/>
            <a:ext cx="8229600" cy="854968"/>
          </a:xfrm>
          <a:solidFill>
            <a:schemeClr val="accent1">
              <a:lumMod val="20000"/>
              <a:lumOff val="80000"/>
            </a:schemeClr>
          </a:solidFill>
          <a:ln w="12700">
            <a:solidFill>
              <a:schemeClr val="accent1"/>
            </a:solidFill>
          </a:ln>
        </p:spPr>
        <p:txBody>
          <a:bodyPr>
            <a:normAutofit fontScale="90000"/>
          </a:bodyPr>
          <a:lstStyle/>
          <a:p>
            <a:r>
              <a:rPr lang="es-UY" dirty="0"/>
              <a:t>1. Plataforma Educativa Virtual UDE</a:t>
            </a: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340768"/>
            <a:ext cx="6912768"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025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472518" cy="4525963"/>
          </a:xfrm>
        </p:spPr>
        <p:txBody>
          <a:bodyPr>
            <a:normAutofit/>
          </a:bodyPr>
          <a:lstStyle/>
          <a:p>
            <a:pPr marL="0" indent="0">
              <a:spcBef>
                <a:spcPts val="0"/>
              </a:spcBef>
              <a:buNone/>
            </a:pPr>
            <a:r>
              <a:rPr lang="es-UY" sz="2200" dirty="0">
                <a:latin typeface="Arial" panose="020B0604020202020204" pitchFamily="34" charset="0"/>
                <a:cs typeface="Arial" panose="020B0604020202020204" pitchFamily="34" charset="0"/>
              </a:rPr>
              <a:t>Existen tres formas de acceder a la plataforma</a:t>
            </a:r>
            <a:r>
              <a:rPr lang="es-419" sz="2200" dirty="0">
                <a:latin typeface="Arial" panose="020B0604020202020204" pitchFamily="34" charset="0"/>
                <a:cs typeface="Arial" panose="020B0604020202020204" pitchFamily="34" charset="0"/>
              </a:rPr>
              <a:t> educativa de UDE</a:t>
            </a:r>
            <a:r>
              <a:rPr lang="es-UY" sz="2200" dirty="0">
                <a:latin typeface="Arial" panose="020B0604020202020204" pitchFamily="34" charset="0"/>
                <a:cs typeface="Arial" panose="020B0604020202020204" pitchFamily="34" charset="0"/>
              </a:rPr>
              <a:t>: </a:t>
            </a:r>
          </a:p>
          <a:p>
            <a:pPr marL="0" indent="0">
              <a:spcBef>
                <a:spcPts val="0"/>
              </a:spcBef>
              <a:buNone/>
            </a:pPr>
            <a:endParaRPr lang="es-UY" sz="2200" dirty="0">
              <a:latin typeface="Arial" panose="020B0604020202020204" pitchFamily="34" charset="0"/>
              <a:cs typeface="Arial" panose="020B0604020202020204" pitchFamily="34" charset="0"/>
            </a:endParaRPr>
          </a:p>
          <a:p>
            <a:pPr marL="0" indent="0">
              <a:spcBef>
                <a:spcPts val="0"/>
              </a:spcBef>
              <a:buNone/>
            </a:pPr>
            <a:r>
              <a:rPr lang="es-UY" sz="2400" b="1" dirty="0">
                <a:latin typeface="Arial" panose="020B0604020202020204" pitchFamily="34" charset="0"/>
                <a:cs typeface="Arial" panose="020B0604020202020204" pitchFamily="34" charset="0"/>
              </a:rPr>
              <a:t>1</a:t>
            </a:r>
            <a:r>
              <a:rPr lang="es-419" sz="2400" b="1" dirty="0">
                <a:latin typeface="Arial" panose="020B0604020202020204" pitchFamily="34" charset="0"/>
                <a:cs typeface="Arial" panose="020B0604020202020204" pitchFamily="34" charset="0"/>
              </a:rPr>
              <a:t>) </a:t>
            </a:r>
            <a:r>
              <a:rPr lang="es-UY" sz="2200" dirty="0">
                <a:latin typeface="Arial" panose="020B0604020202020204" pitchFamily="34" charset="0"/>
                <a:cs typeface="Arial" panose="020B0604020202020204" pitchFamily="34" charset="0"/>
              </a:rPr>
              <a:t> Digitando la URL (o dirección de internet):</a:t>
            </a:r>
            <a:endParaRPr lang="es-UY" sz="2200" u="sng" dirty="0">
              <a:latin typeface="Arial" panose="020B0604020202020204" pitchFamily="34" charset="0"/>
              <a:cs typeface="Arial" panose="020B0604020202020204" pitchFamily="34" charset="0"/>
            </a:endParaRPr>
          </a:p>
          <a:p>
            <a:pPr marL="0" indent="0">
              <a:spcBef>
                <a:spcPts val="0"/>
              </a:spcBef>
              <a:buNone/>
            </a:pPr>
            <a:r>
              <a:rPr lang="es-UY" sz="2200" dirty="0">
                <a:solidFill>
                  <a:srgbClr val="0000FF"/>
                </a:solidFill>
                <a:latin typeface="Arial" panose="020B0604020202020204" pitchFamily="34" charset="0"/>
                <a:cs typeface="Arial" panose="020B0604020202020204" pitchFamily="34" charset="0"/>
              </a:rPr>
              <a:t>    </a:t>
            </a:r>
            <a:r>
              <a:rPr lang="es-UY" sz="2200" u="sng" dirty="0">
                <a:solidFill>
                  <a:srgbClr val="0000FF"/>
                </a:solidFill>
                <a:latin typeface="Arial" panose="020B0604020202020204" pitchFamily="34" charset="0"/>
                <a:cs typeface="Arial" panose="020B0604020202020204" pitchFamily="34" charset="0"/>
              </a:rPr>
              <a:t>http://plataforma-fce.ude.edu.uy/moodle/ </a:t>
            </a:r>
          </a:p>
          <a:p>
            <a:pPr marL="0" indent="0">
              <a:spcBef>
                <a:spcPts val="0"/>
              </a:spcBef>
              <a:buNone/>
            </a:pPr>
            <a:endParaRPr lang="es-UY" sz="2200" dirty="0">
              <a:latin typeface="Arial" panose="020B0604020202020204" pitchFamily="34" charset="0"/>
              <a:cs typeface="Arial" panose="020B0604020202020204" pitchFamily="34" charset="0"/>
            </a:endParaRPr>
          </a:p>
          <a:p>
            <a:pPr marL="457200" indent="-457200">
              <a:spcBef>
                <a:spcPts val="0"/>
              </a:spcBef>
              <a:buNone/>
            </a:pPr>
            <a:r>
              <a:rPr lang="es-419" sz="2400" b="1" dirty="0">
                <a:latin typeface="Arial" panose="020B0604020202020204" pitchFamily="34" charset="0"/>
                <a:cs typeface="Arial" panose="020B0604020202020204" pitchFamily="34" charset="0"/>
              </a:rPr>
              <a:t>2)   </a:t>
            </a:r>
            <a:r>
              <a:rPr lang="es-UY" sz="2200" dirty="0">
                <a:latin typeface="Arial" panose="020B0604020202020204" pitchFamily="34" charset="0"/>
                <a:cs typeface="Arial" panose="020B0604020202020204" pitchFamily="34" charset="0"/>
              </a:rPr>
              <a:t>Utilizando el buscador</a:t>
            </a:r>
            <a:r>
              <a:rPr lang="es-419" sz="2200" dirty="0">
                <a:latin typeface="Arial" panose="020B0604020202020204" pitchFamily="34" charset="0"/>
                <a:cs typeface="Arial" panose="020B0604020202020204" pitchFamily="34" charset="0"/>
              </a:rPr>
              <a:t> de internet, digitando </a:t>
            </a:r>
            <a:r>
              <a:rPr lang="es-UY" sz="2200" dirty="0">
                <a:latin typeface="Arial" panose="020B0604020202020204" pitchFamily="34" charset="0"/>
                <a:cs typeface="Arial" panose="020B0604020202020204" pitchFamily="34" charset="0"/>
              </a:rPr>
              <a:t>las palabras :   </a:t>
            </a:r>
          </a:p>
          <a:p>
            <a:pPr marL="0" indent="0">
              <a:spcBef>
                <a:spcPts val="0"/>
              </a:spcBef>
              <a:buNone/>
            </a:pPr>
            <a:r>
              <a:rPr lang="es-UY" sz="2200" dirty="0">
                <a:latin typeface="Arial" panose="020B0604020202020204" pitchFamily="34" charset="0"/>
                <a:cs typeface="Arial" panose="020B0604020202020204" pitchFamily="34" charset="0"/>
              </a:rPr>
              <a:t>      </a:t>
            </a:r>
            <a:r>
              <a:rPr lang="es-UY" sz="2200" b="1" dirty="0">
                <a:latin typeface="Arial" panose="020B0604020202020204" pitchFamily="34" charset="0"/>
                <a:cs typeface="Arial" panose="020B0604020202020204" pitchFamily="34" charset="0"/>
              </a:rPr>
              <a:t>plataforma </a:t>
            </a:r>
            <a:r>
              <a:rPr lang="es-UY" sz="2200" b="1" dirty="0" err="1">
                <a:latin typeface="Arial" panose="020B0604020202020204" pitchFamily="34" charset="0"/>
                <a:cs typeface="Arial" panose="020B0604020202020204" pitchFamily="34" charset="0"/>
              </a:rPr>
              <a:t>ude</a:t>
            </a:r>
            <a:r>
              <a:rPr lang="es-UY" sz="2200" b="1" dirty="0">
                <a:latin typeface="Arial" panose="020B0604020202020204" pitchFamily="34" charset="0"/>
                <a:cs typeface="Arial" panose="020B0604020202020204" pitchFamily="34" charset="0"/>
              </a:rPr>
              <a:t> ciencias empresariales</a:t>
            </a:r>
          </a:p>
          <a:p>
            <a:pPr marL="514350" indent="-514350">
              <a:spcBef>
                <a:spcPts val="0"/>
              </a:spcBef>
              <a:buFont typeface="+mj-lt"/>
              <a:buAutoNum type="arabicPeriod"/>
            </a:pPr>
            <a:endParaRPr lang="es-UY" sz="3400" dirty="0">
              <a:latin typeface="Arial" panose="020B0604020202020204" pitchFamily="34" charset="0"/>
              <a:cs typeface="Arial" panose="020B0604020202020204" pitchFamily="34" charset="0"/>
            </a:endParaRPr>
          </a:p>
          <a:p>
            <a:pPr marL="514350" indent="-514350">
              <a:spcBef>
                <a:spcPts val="0"/>
              </a:spcBef>
              <a:buFont typeface="+mj-lt"/>
              <a:buAutoNum type="arabicPeriod"/>
            </a:pPr>
            <a:endParaRPr lang="es-UY" sz="3400" dirty="0">
              <a:latin typeface="Arial" panose="020B0604020202020204" pitchFamily="34" charset="0"/>
              <a:cs typeface="Arial" panose="020B0604020202020204" pitchFamily="34" charset="0"/>
            </a:endParaRPr>
          </a:p>
          <a:p>
            <a:pPr marL="514350" indent="-514350">
              <a:buFont typeface="+mj-lt"/>
              <a:buAutoNum type="arabicPeriod"/>
            </a:pPr>
            <a:endParaRPr lang="es-UY" sz="3400" dirty="0">
              <a:latin typeface="Arial" panose="020B0604020202020204" pitchFamily="34" charset="0"/>
              <a:cs typeface="Arial" panose="020B0604020202020204" pitchFamily="34" charset="0"/>
            </a:endParaRPr>
          </a:p>
          <a:p>
            <a:pPr marL="514350" indent="-514350">
              <a:buFont typeface="+mj-lt"/>
              <a:buAutoNum type="arabicPeriod"/>
            </a:pPr>
            <a:endParaRPr lang="es-UY" sz="3400" dirty="0">
              <a:latin typeface="Arial" panose="020B0604020202020204" pitchFamily="34" charset="0"/>
              <a:cs typeface="Arial" panose="020B0604020202020204" pitchFamily="34" charset="0"/>
            </a:endParaRPr>
          </a:p>
        </p:txBody>
      </p:sp>
      <p:pic>
        <p:nvPicPr>
          <p:cNvPr id="4" name="Picture 9" descr="Logo u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4325" y="6261902"/>
            <a:ext cx="1209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Título"/>
          <p:cNvSpPr>
            <a:spLocks noGrp="1"/>
          </p:cNvSpPr>
          <p:nvPr>
            <p:ph type="title"/>
          </p:nvPr>
        </p:nvSpPr>
        <p:spPr>
          <a:xfrm>
            <a:off x="457200" y="260648"/>
            <a:ext cx="8229600" cy="854968"/>
          </a:xfrm>
          <a:solidFill>
            <a:schemeClr val="accent1">
              <a:lumMod val="20000"/>
              <a:lumOff val="80000"/>
            </a:schemeClr>
          </a:solidFill>
          <a:ln w="12700">
            <a:solidFill>
              <a:schemeClr val="accent1"/>
            </a:solidFill>
          </a:ln>
        </p:spPr>
        <p:txBody>
          <a:bodyPr>
            <a:normAutofit/>
          </a:bodyPr>
          <a:lstStyle/>
          <a:p>
            <a:r>
              <a:rPr lang="es-UY" dirty="0"/>
              <a:t>2. Ingreso a la Plataforma</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00" y="4000773"/>
            <a:ext cx="6746625" cy="2571499"/>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08082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85860"/>
            <a:ext cx="8229600" cy="4525963"/>
          </a:xfrm>
        </p:spPr>
        <p:txBody>
          <a:bodyPr>
            <a:normAutofit/>
          </a:bodyPr>
          <a:lstStyle/>
          <a:p>
            <a:pPr marL="0" indent="0" algn="just">
              <a:spcBef>
                <a:spcPts val="0"/>
              </a:spcBef>
              <a:buNone/>
            </a:pPr>
            <a:r>
              <a:rPr lang="es-UY" sz="2400" b="1" dirty="0">
                <a:latin typeface="Arial" panose="020B0604020202020204" pitchFamily="34" charset="0"/>
                <a:cs typeface="Arial" panose="020B0604020202020204" pitchFamily="34" charset="0"/>
              </a:rPr>
              <a:t>3</a:t>
            </a:r>
            <a:r>
              <a:rPr lang="es-419" sz="2400" b="1" dirty="0">
                <a:latin typeface="Arial" panose="020B0604020202020204" pitchFamily="34" charset="0"/>
                <a:cs typeface="Arial" panose="020B0604020202020204" pitchFamily="34" charset="0"/>
              </a:rPr>
              <a:t>)</a:t>
            </a:r>
            <a:r>
              <a:rPr lang="es-UY" sz="2200" dirty="0">
                <a:latin typeface="Arial" panose="020B0604020202020204" pitchFamily="34" charset="0"/>
                <a:cs typeface="Arial" panose="020B0604020202020204" pitchFamily="34" charset="0"/>
              </a:rPr>
              <a:t> Mediante el portal corporativo siguiendo los pasos descriptos a continuación:</a:t>
            </a:r>
          </a:p>
          <a:p>
            <a:pPr marL="0" indent="0" algn="just">
              <a:spcBef>
                <a:spcPts val="0"/>
              </a:spcBef>
              <a:buNone/>
            </a:pPr>
            <a:endParaRPr lang="es-UY" sz="2200" dirty="0">
              <a:latin typeface="Arial" panose="020B0604020202020204" pitchFamily="34" charset="0"/>
              <a:cs typeface="Arial" panose="020B0604020202020204" pitchFamily="34" charset="0"/>
            </a:endParaRPr>
          </a:p>
          <a:p>
            <a:pPr marL="0" indent="0" algn="just">
              <a:spcBef>
                <a:spcPts val="0"/>
              </a:spcBef>
              <a:buNone/>
            </a:pPr>
            <a:r>
              <a:rPr lang="es-UY" sz="2200" dirty="0">
                <a:latin typeface="Arial" panose="020B0604020202020204" pitchFamily="34" charset="0"/>
                <a:cs typeface="Arial" panose="020B0604020202020204" pitchFamily="34" charset="0"/>
              </a:rPr>
              <a:t>Acceder al portal corporativo de UDE (</a:t>
            </a:r>
            <a:r>
              <a:rPr lang="es-UY" sz="2200" u="sng" dirty="0">
                <a:latin typeface="Arial" panose="020B0604020202020204" pitchFamily="34" charset="0"/>
                <a:cs typeface="Arial" panose="020B0604020202020204" pitchFamily="34" charset="0"/>
                <a:hlinkClick r:id="rId2"/>
              </a:rPr>
              <a:t>www.ude.edu.uy</a:t>
            </a:r>
            <a:r>
              <a:rPr lang="es-UY" sz="2200" dirty="0">
                <a:latin typeface="Arial" panose="020B0604020202020204" pitchFamily="34" charset="0"/>
                <a:cs typeface="Arial" panose="020B0604020202020204" pitchFamily="34" charset="0"/>
              </a:rPr>
              <a:t> )</a:t>
            </a:r>
            <a:r>
              <a:rPr lang="es-ES" sz="2200" dirty="0">
                <a:latin typeface="Arial" panose="020B0604020202020204" pitchFamily="34" charset="0"/>
                <a:cs typeface="Arial" panose="020B0604020202020204" pitchFamily="34" charset="0"/>
              </a:rPr>
              <a:t>, dentro de la opción Alumnos de la barra de menú. Luego debe ingresar en AUTOGESTION  y se abrirá la plataforma </a:t>
            </a:r>
            <a:r>
              <a:rPr lang="es-ES" sz="2200" dirty="0" err="1">
                <a:latin typeface="Arial" panose="020B0604020202020204" pitchFamily="34" charset="0"/>
                <a:cs typeface="Arial" panose="020B0604020202020204" pitchFamily="34" charset="0"/>
              </a:rPr>
              <a:t>Moodle</a:t>
            </a:r>
            <a:r>
              <a:rPr lang="es-ES" sz="2200" dirty="0">
                <a:latin typeface="Arial" panose="020B0604020202020204" pitchFamily="34" charset="0"/>
                <a:cs typeface="Arial" panose="020B0604020202020204" pitchFamily="34" charset="0"/>
              </a:rPr>
              <a:t> en una nueva pestaña de su navegador.</a:t>
            </a:r>
            <a:endParaRPr lang="es-UY" sz="2200" dirty="0">
              <a:latin typeface="Arial" panose="020B0604020202020204" pitchFamily="34" charset="0"/>
              <a:cs typeface="Arial" panose="020B0604020202020204" pitchFamily="34" charset="0"/>
            </a:endParaRPr>
          </a:p>
          <a:p>
            <a:pPr marL="0" indent="0">
              <a:buNone/>
            </a:pPr>
            <a:endParaRPr lang="es-UY" dirty="0">
              <a:hlinkClick r:id="rId3"/>
            </a:endParaRPr>
          </a:p>
        </p:txBody>
      </p:sp>
      <p:pic>
        <p:nvPicPr>
          <p:cNvPr id="4" name="Picture 9" descr="Logo ud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4325" y="6261902"/>
            <a:ext cx="1209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Título"/>
          <p:cNvSpPr>
            <a:spLocks noGrp="1"/>
          </p:cNvSpPr>
          <p:nvPr>
            <p:ph type="title"/>
          </p:nvPr>
        </p:nvSpPr>
        <p:spPr>
          <a:xfrm>
            <a:off x="457200" y="260648"/>
            <a:ext cx="8229600" cy="854968"/>
          </a:xfrm>
          <a:solidFill>
            <a:schemeClr val="accent1">
              <a:lumMod val="20000"/>
              <a:lumOff val="80000"/>
            </a:schemeClr>
          </a:solidFill>
          <a:ln w="12700">
            <a:solidFill>
              <a:schemeClr val="accent1"/>
            </a:solidFill>
          </a:ln>
        </p:spPr>
        <p:txBody>
          <a:bodyPr>
            <a:normAutofit/>
          </a:bodyPr>
          <a:lstStyle/>
          <a:p>
            <a:r>
              <a:rPr lang="es-UY" dirty="0"/>
              <a:t>2. Ingreso a la Plataforma</a:t>
            </a:r>
          </a:p>
        </p:txBody>
      </p:sp>
      <p:pic>
        <p:nvPicPr>
          <p:cNvPr id="7" name="6 Imagen"/>
          <p:cNvPicPr/>
          <p:nvPr/>
        </p:nvPicPr>
        <p:blipFill>
          <a:blip r:embed="rId5"/>
          <a:srcRect/>
          <a:stretch>
            <a:fillRect/>
          </a:stretch>
        </p:blipFill>
        <p:spPr bwMode="auto">
          <a:xfrm>
            <a:off x="927226" y="3857628"/>
            <a:ext cx="6502294" cy="2786082"/>
          </a:xfrm>
          <a:prstGeom prst="rect">
            <a:avLst/>
          </a:prstGeom>
          <a:noFill/>
          <a:ln w="9525">
            <a:solidFill>
              <a:schemeClr val="tx1">
                <a:lumMod val="50000"/>
                <a:lumOff val="50000"/>
              </a:schemeClr>
            </a:solidFill>
            <a:miter lim="800000"/>
            <a:headEnd/>
            <a:tailEnd/>
          </a:ln>
        </p:spPr>
      </p:pic>
    </p:spTree>
    <p:extLst>
      <p:ext uri="{BB962C8B-B14F-4D97-AF65-F5344CB8AC3E}">
        <p14:creationId xmlns:p14="http://schemas.microsoft.com/office/powerpoint/2010/main" val="581936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46172" y="1340768"/>
            <a:ext cx="6985830" cy="4525963"/>
          </a:xfrm>
        </p:spPr>
        <p:txBody>
          <a:bodyPr>
            <a:normAutofit/>
          </a:bodyPr>
          <a:lstStyle/>
          <a:p>
            <a:pPr marL="0" indent="0">
              <a:buNone/>
            </a:pPr>
            <a:r>
              <a:rPr lang="es-UY" sz="2400" b="1" dirty="0">
                <a:latin typeface="Arial" panose="020B0604020202020204" pitchFamily="34" charset="0"/>
                <a:cs typeface="Arial" panose="020B0604020202020204" pitchFamily="34" charset="0"/>
              </a:rPr>
              <a:t>a)</a:t>
            </a:r>
            <a:r>
              <a:rPr lang="es-UY" sz="2400" dirty="0">
                <a:latin typeface="Arial" panose="020B0604020202020204" pitchFamily="34" charset="0"/>
                <a:cs typeface="Arial" panose="020B0604020202020204" pitchFamily="34" charset="0"/>
              </a:rPr>
              <a:t> En la esquina superior derecha, acceder: </a:t>
            </a:r>
          </a:p>
          <a:p>
            <a:pPr marL="0" indent="0">
              <a:buNone/>
            </a:pPr>
            <a:r>
              <a:rPr lang="es-UY" sz="2400" dirty="0">
                <a:latin typeface="Arial" panose="020B0604020202020204" pitchFamily="34" charset="0"/>
                <a:cs typeface="Arial" panose="020B0604020202020204" pitchFamily="34" charset="0"/>
              </a:rPr>
              <a:t>Mi Perfil/ Preferencias/Cambiar Contraseña.</a:t>
            </a:r>
          </a:p>
          <a:p>
            <a:pPr marL="0" indent="0">
              <a:buNone/>
            </a:pPr>
            <a:endParaRPr lang="es-UY" sz="2400" dirty="0">
              <a:latin typeface="Arial" panose="020B0604020202020204" pitchFamily="34" charset="0"/>
              <a:cs typeface="Arial" panose="020B0604020202020204" pitchFamily="34" charset="0"/>
            </a:endParaRPr>
          </a:p>
          <a:p>
            <a:pPr marL="0" indent="0">
              <a:buNone/>
            </a:pPr>
            <a:r>
              <a:rPr lang="es-UY" sz="2400" b="1" dirty="0">
                <a:latin typeface="Arial" panose="020B0604020202020204" pitchFamily="34" charset="0"/>
                <a:cs typeface="Arial" panose="020B0604020202020204" pitchFamily="34" charset="0"/>
              </a:rPr>
              <a:t>b)</a:t>
            </a:r>
            <a:r>
              <a:rPr lang="es-UY" sz="2400" dirty="0">
                <a:latin typeface="Arial" panose="020B0604020202020204" pitchFamily="34" charset="0"/>
                <a:cs typeface="Arial" panose="020B0604020202020204" pitchFamily="34" charset="0"/>
              </a:rPr>
              <a:t> Seleccionar la opción, Cambiar Contraseña. </a:t>
            </a:r>
          </a:p>
          <a:p>
            <a:pPr marL="0" indent="0">
              <a:buNone/>
            </a:pPr>
            <a:r>
              <a:rPr lang="es-UY" sz="2400" b="1" dirty="0">
                <a:latin typeface="Arial" panose="020B0604020202020204" pitchFamily="34" charset="0"/>
                <a:cs typeface="Arial" panose="020B0604020202020204" pitchFamily="34" charset="0"/>
              </a:rPr>
              <a:t>c)</a:t>
            </a:r>
            <a:r>
              <a:rPr lang="es-UY" sz="2400" dirty="0">
                <a:latin typeface="Arial" panose="020B0604020202020204" pitchFamily="34" charset="0"/>
                <a:cs typeface="Arial" panose="020B0604020202020204" pitchFamily="34" charset="0"/>
              </a:rPr>
              <a:t> Digitar la clave actual y repetir dos veces la nueva clave en los cuadros correspondientes.</a:t>
            </a:r>
          </a:p>
          <a:p>
            <a:pPr marL="0" indent="0">
              <a:buNone/>
            </a:pPr>
            <a:r>
              <a:rPr lang="es-UY" sz="2400" dirty="0">
                <a:latin typeface="Arial" panose="020B0604020202020204" pitchFamily="34" charset="0"/>
                <a:cs typeface="Arial" panose="020B0604020202020204" pitchFamily="34" charset="0"/>
              </a:rPr>
              <a:t> </a:t>
            </a:r>
          </a:p>
        </p:txBody>
      </p:sp>
      <p:pic>
        <p:nvPicPr>
          <p:cNvPr id="4" name="Picture 9" descr="Logo u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4325" y="6261902"/>
            <a:ext cx="1209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5663" y="1340768"/>
            <a:ext cx="2214319" cy="2176661"/>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1 Título"/>
          <p:cNvSpPr txBox="1">
            <a:spLocks/>
          </p:cNvSpPr>
          <p:nvPr/>
        </p:nvSpPr>
        <p:spPr>
          <a:xfrm>
            <a:off x="457200" y="260648"/>
            <a:ext cx="8229600" cy="854968"/>
          </a:xfrm>
          <a:prstGeom prst="rect">
            <a:avLst/>
          </a:prstGeom>
          <a:solidFill>
            <a:schemeClr val="accent1">
              <a:lumMod val="20000"/>
              <a:lumOff val="80000"/>
            </a:schemeClr>
          </a:solidFill>
          <a:ln w="12700">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dirty="0"/>
              <a:t>3</a:t>
            </a:r>
            <a:r>
              <a:rPr lang="es-UY" dirty="0"/>
              <a:t>. </a:t>
            </a:r>
            <a:r>
              <a:rPr lang="es-ES" dirty="0"/>
              <a:t>Cambio de contraseña</a:t>
            </a:r>
            <a:endParaRPr lang="es-UY"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4075563"/>
            <a:ext cx="2384777" cy="2481832"/>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872" y="4075563"/>
            <a:ext cx="4166329" cy="2188309"/>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42642480"/>
      </p:ext>
    </p:extLst>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986</TotalTime>
  <Words>2543</Words>
  <Application>Microsoft Office PowerPoint</Application>
  <PresentationFormat>Presentación en pantalla (4:3)</PresentationFormat>
  <Paragraphs>218</Paragraphs>
  <Slides>35</Slides>
  <Notes>8</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35</vt:i4>
      </vt:variant>
    </vt:vector>
  </HeadingPairs>
  <TitlesOfParts>
    <vt:vector size="38" baseType="lpstr">
      <vt:lpstr>Arial</vt:lpstr>
      <vt:lpstr>Calibri</vt:lpstr>
      <vt:lpstr>Tema de Office</vt:lpstr>
      <vt:lpstr>Introducción a la Plataforma Educativa Virtual de UDE Para Estudiantes</vt:lpstr>
      <vt:lpstr>Agenda</vt:lpstr>
      <vt:lpstr>1. Plataforma Educativa Virtual UDE</vt:lpstr>
      <vt:lpstr>Presentación de PowerPoint</vt:lpstr>
      <vt:lpstr>Presentación de PowerPoint</vt:lpstr>
      <vt:lpstr>1. Plataforma Educativa Virtual UDE</vt:lpstr>
      <vt:lpstr>2. Ingreso a la Plataforma</vt:lpstr>
      <vt:lpstr>2. Ingreso a la Plataforma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 la Plataforma Virtual de UDE</dc:title>
  <dc:creator>Carlos Benvenuto</dc:creator>
  <cp:lastModifiedBy>cbenvenuto</cp:lastModifiedBy>
  <cp:revision>80</cp:revision>
  <dcterms:created xsi:type="dcterms:W3CDTF">2020-03-04T17:51:33Z</dcterms:created>
  <dcterms:modified xsi:type="dcterms:W3CDTF">2023-03-02T11:06:28Z</dcterms:modified>
</cp:coreProperties>
</file>